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68" r:id="rId2"/>
    <p:sldId id="380" r:id="rId3"/>
    <p:sldId id="38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26" autoAdjust="0"/>
    <p:restoredTop sz="94167" autoAdjust="0"/>
  </p:normalViewPr>
  <p:slideViewPr>
    <p:cSldViewPr>
      <p:cViewPr varScale="1">
        <p:scale>
          <a:sx n="69" d="100"/>
          <a:sy n="69" d="100"/>
        </p:scale>
        <p:origin x="1011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C53CF7-D0E0-41A7-A8F1-FE241D350158}" type="datetimeFigureOut">
              <a:rPr lang="en-CA" smtClean="0"/>
              <a:t>2021-11-22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690CEE-A6C3-4B38-B277-1EE61315EB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3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0657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3122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64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93AD-9771-4362-B0FF-F479334987D2}" type="datetime10">
              <a:rPr lang="en-US" smtClean="0"/>
              <a:t>14:03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E7473-1604-40D0-B35B-AA465DC5AA32}" type="datetime10">
              <a:rPr lang="en-US" smtClean="0"/>
              <a:t>14:03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7DBC-7FB8-4F97-B9DF-91166FC2E09E}" type="datetime10">
              <a:rPr lang="en-US" smtClean="0"/>
              <a:t>14:03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02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454401" y="0"/>
            <a:ext cx="5689600" cy="6858000"/>
          </a:xfrm>
          <a:prstGeom prst="rect">
            <a:avLst/>
          </a:prstGeom>
          <a:solidFill>
            <a:srgbClr val="7030A0"/>
          </a:solid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254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746500" y="55811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759202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2B06ED-7212-4F1C-954E-72257CD3C436}" type="datetime10">
              <a:rPr lang="en-US" smtClean="0"/>
              <a:t>14:03</a:t>
            </a:fld>
            <a:endParaRPr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2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815417-AFA8-475B-8B55-A2A48875D1F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0707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800" b="0"/>
            </a:lvl1pPr>
          </a:lstStyle>
          <a:p>
            <a:fld id="{30846141-31C0-4E1D-9E73-A6997272D66F}" type="datetime10">
              <a:rPr lang="en-US" smtClean="0"/>
              <a:pPr/>
              <a:t>14:03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8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D11-08FE-47EC-9F9E-0B12829D33FC}" type="datetime10">
              <a:rPr lang="en-US" smtClean="0"/>
              <a:t>14:03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1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7AEF-861E-4D10-9D93-86C51A60FCA7}" type="datetime10">
              <a:rPr lang="en-US" smtClean="0"/>
              <a:t>14:03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1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4AB2-D104-4215-989F-07F5FE44CC5B}" type="datetime10">
              <a:rPr lang="en-US" smtClean="0"/>
              <a:t>14:03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7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91566-AAE8-483E-9837-1CA36FD45A38}" type="datetime10">
              <a:rPr lang="en-US" smtClean="0"/>
              <a:t>14:03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CE3-1642-43C0-BBE0-7D0AA71A5F1D}" type="datetime10">
              <a:rPr lang="en-US" smtClean="0"/>
              <a:t>14:03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2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B3F1-0C94-4698-8810-C0E3716BE179}" type="datetime10">
              <a:rPr lang="en-US" smtClean="0"/>
              <a:t>14:03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0D1C-3C27-46AF-A913-20EBFAA406B4}" type="datetime10">
              <a:rPr lang="en-US" smtClean="0"/>
              <a:t>14:03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2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1BE5-A128-4221-9EF8-F04E8DA73BCA}" type="datetime10">
              <a:rPr lang="en-US" smtClean="0"/>
              <a:t>14:03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27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E28505-C8FC-4E27-8A71-471C42E4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Measures of Effect for Binary Variables</a:t>
            </a:r>
          </a:p>
        </p:txBody>
      </p:sp>
    </p:spTree>
    <p:extLst>
      <p:ext uri="{BB962C8B-B14F-4D97-AF65-F5344CB8AC3E}">
        <p14:creationId xmlns:p14="http://schemas.microsoft.com/office/powerpoint/2010/main" val="1700533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Dichotomous Outcomes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DA2ACF-9FAA-4927-B83A-C0780E0391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066800"/>
            <a:ext cx="7315200" cy="2816352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26CB1F-DC5B-4D76-B926-41D8CA26C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114800"/>
            <a:ext cx="8763000" cy="220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Risk of Good: 44% (</a:t>
            </a:r>
            <a:r>
              <a:rPr lang="en-US" dirty="0" err="1">
                <a:sym typeface="Wingdings" panose="05000000000000000000" pitchFamily="2" charset="2"/>
              </a:rPr>
              <a:t>Pcb</a:t>
            </a:r>
            <a:r>
              <a:rPr lang="en-US" dirty="0">
                <a:sym typeface="Wingdings" panose="05000000000000000000" pitchFamily="2" charset="2"/>
              </a:rPr>
              <a:t>) vs 61% (Act.)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Risk Difference = 61% - 44% = 17%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Relative Risk = 61%/44% = 1.39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Note: Ratio more common than difference!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31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Odds Ratio!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DA2ACF-9FAA-4927-B83A-C0780E0391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066800"/>
            <a:ext cx="7315200" cy="2816352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26CB1F-DC5B-4D76-B926-41D8CA26C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114800"/>
            <a:ext cx="8763000" cy="2438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Odds of Good for Placebo: 44% /(1- 44%) = 0.78</a:t>
            </a:r>
          </a:p>
          <a:p>
            <a:pPr marL="0" indent="0">
              <a:buNone/>
            </a:pPr>
            <a:r>
              <a:rPr lang="en-US" sz="2400" dirty="0"/>
              <a:t>Odds of Good for Active: 61% /(1- 61%) = 1.56</a:t>
            </a:r>
          </a:p>
          <a:p>
            <a:pPr marL="0" indent="0">
              <a:buNone/>
            </a:pPr>
            <a:r>
              <a:rPr lang="en-US" sz="2400" dirty="0"/>
              <a:t>Odds Ratio: 1.56/0.78 = 2.00</a:t>
            </a:r>
          </a:p>
          <a:p>
            <a:pPr marL="0" indent="0">
              <a:buNone/>
            </a:pPr>
            <a:r>
              <a:rPr lang="en-US" sz="2400" dirty="0"/>
              <a:t>Odds of good </a:t>
            </a:r>
            <a:r>
              <a:rPr lang="en-US" sz="2400" u="sng" dirty="0"/>
              <a:t>2.00 times higher</a:t>
            </a:r>
            <a:r>
              <a:rPr lang="en-US" sz="2400" dirty="0"/>
              <a:t> in the active group as compared to placebo group!</a:t>
            </a:r>
          </a:p>
          <a:p>
            <a:pPr marL="0" indent="0">
              <a:buNone/>
            </a:pPr>
            <a:r>
              <a:rPr lang="en-US" sz="2400" dirty="0"/>
              <a:t>Odds Ratio for active is 2.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02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8623</TotalTime>
  <Words>114</Words>
  <Application>Microsoft Office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Measures of Effect for Binary Variables</vt:lpstr>
      <vt:lpstr>Dichotomous Outcomes</vt:lpstr>
      <vt:lpstr>Odds Ratio!</vt:lpstr>
    </vt:vector>
  </TitlesOfParts>
  <Company>CAMH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Evidence in Medical Research</dc:title>
  <dc:creator>Marcos Sanches</dc:creator>
  <cp:lastModifiedBy>Marcos Sanches</cp:lastModifiedBy>
  <cp:revision>270</cp:revision>
  <cp:lastPrinted>2017-04-26T15:54:19Z</cp:lastPrinted>
  <dcterms:created xsi:type="dcterms:W3CDTF">2016-12-14T14:16:49Z</dcterms:created>
  <dcterms:modified xsi:type="dcterms:W3CDTF">2021-11-22T19:09:35Z</dcterms:modified>
</cp:coreProperties>
</file>