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46" r:id="rId2"/>
    <p:sldId id="389" r:id="rId3"/>
    <p:sldId id="390" r:id="rId4"/>
    <p:sldId id="361" r:id="rId5"/>
    <p:sldId id="391" r:id="rId6"/>
    <p:sldId id="370" r:id="rId7"/>
    <p:sldId id="371" r:id="rId8"/>
    <p:sldId id="398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56" autoAdjust="0"/>
    <p:restoredTop sz="78003" autoAdjust="0"/>
  </p:normalViewPr>
  <p:slideViewPr>
    <p:cSldViewPr>
      <p:cViewPr varScale="1">
        <p:scale>
          <a:sx n="69" d="100"/>
          <a:sy n="69" d="100"/>
        </p:scale>
        <p:origin x="1077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C53CF7-D0E0-41A7-A8F1-FE241D350158}" type="datetimeFigureOut">
              <a:rPr lang="en-CA" smtClean="0"/>
              <a:t>2021-11-29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2690CEE-A6C3-4B38-B277-1EE61315EB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932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3235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3235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3235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3235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3235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32353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3235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90CEE-A6C3-4B38-B277-1EE61315EB90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5772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93AD-9771-4362-B0FF-F479334987D2}" type="datetime10">
              <a:rPr lang="en-US" smtClean="0"/>
              <a:t>09:55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16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E7473-1604-40D0-B35B-AA465DC5AA32}" type="datetime10">
              <a:rPr lang="en-US" smtClean="0"/>
              <a:t>09:55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59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B7DBC-7FB8-4F97-B9DF-91166FC2E09E}" type="datetime10">
              <a:rPr lang="en-US" smtClean="0"/>
              <a:t>09:55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202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3454401" y="0"/>
            <a:ext cx="5689600" cy="6858000"/>
          </a:xfrm>
          <a:prstGeom prst="rect">
            <a:avLst/>
          </a:prstGeom>
          <a:solidFill>
            <a:srgbClr val="7030A0"/>
          </a:solid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254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746500" y="55811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759202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32B06ED-7212-4F1C-954E-72257CD3C436}" type="datetime10">
              <a:rPr lang="en-US" smtClean="0"/>
              <a:t>09:55</a:t>
            </a:fld>
            <a:endParaRPr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2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0815417-AFA8-475B-8B55-A2A48875D1F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07077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2800" b="0"/>
            </a:lvl1pPr>
          </a:lstStyle>
          <a:p>
            <a:fld id="{30846141-31C0-4E1D-9E73-A6997272D66F}" type="datetime10">
              <a:rPr lang="en-US" smtClean="0"/>
              <a:pPr/>
              <a:t>09:55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87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9D11-08FE-47EC-9F9E-0B12829D33FC}" type="datetime10">
              <a:rPr lang="en-US" smtClean="0"/>
              <a:t>09:55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1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7AEF-861E-4D10-9D93-86C51A60FCA7}" type="datetime10">
              <a:rPr lang="en-US" smtClean="0"/>
              <a:t>09:55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15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44AB2-D104-4215-989F-07F5FE44CC5B}" type="datetime10">
              <a:rPr lang="en-US" smtClean="0"/>
              <a:t>09:55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07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91566-AAE8-483E-9837-1CA36FD45A38}" type="datetime10">
              <a:rPr lang="en-US" smtClean="0"/>
              <a:t>09:55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884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32CE3-1642-43C0-BBE0-7D0AA71A5F1D}" type="datetime10">
              <a:rPr lang="en-US" smtClean="0"/>
              <a:t>09:55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526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B3F1-0C94-4698-8810-C0E3716BE179}" type="datetime10">
              <a:rPr lang="en-US" smtClean="0"/>
              <a:t>09:55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4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0D1C-3C27-46AF-A913-20EBFAA406B4}" type="datetime10">
              <a:rPr lang="en-US" smtClean="0"/>
              <a:t>09:55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22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41BE5-A128-4221-9EF8-F04E8DA73BCA}" type="datetime10">
              <a:rPr lang="en-US" smtClean="0"/>
              <a:t>09:55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076CA-BE00-478E-A1A6-4E0093AF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5272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Correlated Data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181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Caused by ‘Clustering’ in the data. 2 types:</a:t>
            </a:r>
          </a:p>
          <a:p>
            <a:pPr marL="971550" lvl="1" indent="-514350">
              <a:buAutoNum type="arabicPeriod"/>
            </a:pPr>
            <a:r>
              <a:rPr lang="en-US" dirty="0">
                <a:sym typeface="Wingdings" panose="05000000000000000000" pitchFamily="2" charset="2"/>
              </a:rPr>
              <a:t>Longitudinal – Clusters are subjects and data is collected over time.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Sampling Design: Sample Individuals, then time within individuals.</a:t>
            </a:r>
          </a:p>
          <a:p>
            <a:pPr marL="971550" lvl="1" indent="-514350">
              <a:buFont typeface="Arial" panose="020B0604020202020204" pitchFamily="34" charset="0"/>
              <a:buAutoNum type="arabicPeriod"/>
            </a:pPr>
            <a:r>
              <a:rPr lang="en-US" dirty="0">
                <a:sym typeface="Wingdings" panose="05000000000000000000" pitchFamily="2" charset="2"/>
              </a:rPr>
              <a:t>Clustered Data – Clusters are sampling features like schools, classes within schools, FSAs, Hospitals. 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Sampling Design: Sample Schools, then within schools we sample students.</a:t>
            </a:r>
          </a:p>
          <a:p>
            <a:r>
              <a:rPr lang="en-US" dirty="0">
                <a:sym typeface="Wingdings" panose="05000000000000000000" pitchFamily="2" charset="2"/>
              </a:rPr>
              <a:t>Clusters induce correlation in the data, which we need to take care of because usual stats models assume uncorrelated data.</a:t>
            </a:r>
          </a:p>
        </p:txBody>
      </p:sp>
    </p:spTree>
    <p:extLst>
      <p:ext uri="{BB962C8B-B14F-4D97-AF65-F5344CB8AC3E}">
        <p14:creationId xmlns:p14="http://schemas.microsoft.com/office/powerpoint/2010/main" val="2870001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Repeated Measure </a:t>
            </a:r>
            <a:r>
              <a:rPr lang="en-US" dirty="0" err="1"/>
              <a:t>Anova</a:t>
            </a:r>
            <a:r>
              <a:rPr lang="en-US" dirty="0"/>
              <a:t> &amp; </a:t>
            </a:r>
            <a:r>
              <a:rPr lang="en-US" dirty="0" err="1"/>
              <a:t>Manova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3657600"/>
          </a:xfrm>
        </p:spPr>
        <p:txBody>
          <a:bodyPr>
            <a:normAutofit/>
          </a:bodyPr>
          <a:lstStyle/>
          <a:p>
            <a:r>
              <a:rPr lang="en-US" dirty="0"/>
              <a:t>Only for Data in </a:t>
            </a:r>
            <a:r>
              <a:rPr lang="en-US" u="sng" dirty="0"/>
              <a:t>Wide Format</a:t>
            </a:r>
            <a:r>
              <a:rPr lang="en-US" dirty="0"/>
              <a:t>.</a:t>
            </a:r>
          </a:p>
          <a:p>
            <a:pPr lvl="1"/>
            <a:r>
              <a:rPr lang="en-US" dirty="0" err="1">
                <a:sym typeface="Wingdings" panose="05000000000000000000" pitchFamily="2" charset="2"/>
              </a:rPr>
              <a:t>rmANOVA</a:t>
            </a:r>
            <a:r>
              <a:rPr lang="en-US" dirty="0">
                <a:sym typeface="Wingdings" panose="05000000000000000000" pitchFamily="2" charset="2"/>
              </a:rPr>
              <a:t> – Same measure repeated times.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MANOVA – Multiple Measures at the same Time.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 err="1">
                <a:sym typeface="Wingdings" panose="05000000000000000000" pitchFamily="2" charset="2"/>
              </a:rPr>
              <a:t>rmANOVA</a:t>
            </a:r>
            <a:r>
              <a:rPr lang="en-US" dirty="0">
                <a:sym typeface="Wingdings" panose="05000000000000000000" pitchFamily="2" charset="2"/>
              </a:rPr>
              <a:t> can be replaced by MEM which has advantages (handle drop-outs and different covariance structures).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572000"/>
            <a:ext cx="692467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0234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Mixed Effect Models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5791200" cy="4267200"/>
          </a:xfrm>
        </p:spPr>
        <p:txBody>
          <a:bodyPr>
            <a:normAutofit/>
          </a:bodyPr>
          <a:lstStyle/>
          <a:p>
            <a:r>
              <a:rPr lang="en-US" dirty="0"/>
              <a:t>Data in </a:t>
            </a:r>
            <a:r>
              <a:rPr lang="en-US" u="sng" dirty="0"/>
              <a:t>Long Format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Now we only have one dependent variable and we can just use a regression model!</a:t>
            </a:r>
          </a:p>
          <a:p>
            <a:pPr lvl="1"/>
            <a:r>
              <a:rPr lang="en-US" dirty="0"/>
              <a:t>Well, not so fast… Now we have a problem that the data is not independent. The top 5 lines are a single subject, but regression will think there are 5 subjects.</a:t>
            </a:r>
          </a:p>
          <a:p>
            <a:pPr lvl="1"/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068" y="838200"/>
            <a:ext cx="2804892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002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Correlation = Loss of information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54000" y="1447800"/>
            <a:ext cx="85344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If the second data point is correlated with the first, then the additional information provided by it may be small.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     2 points but sample size is not 2.</a:t>
            </a:r>
          </a:p>
          <a:p>
            <a:endParaRPr lang="en-US" dirty="0">
              <a:sym typeface="Wingdings" panose="05000000000000000000" pitchFamily="2" charset="2"/>
            </a:endParaRPr>
          </a:p>
        </p:txBody>
      </p:sp>
      <p:sp>
        <p:nvSpPr>
          <p:cNvPr id="3" name="Oval 2"/>
          <p:cNvSpPr/>
          <p:nvPr/>
        </p:nvSpPr>
        <p:spPr>
          <a:xfrm>
            <a:off x="6781800" y="2667000"/>
            <a:ext cx="1066800" cy="1143000"/>
          </a:xfrm>
          <a:prstGeom prst="ellipse">
            <a:avLst/>
          </a:prstGeom>
          <a:solidFill>
            <a:schemeClr val="accent1"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010400" y="2667000"/>
            <a:ext cx="1066800" cy="1143000"/>
          </a:xfrm>
          <a:prstGeom prst="ellipse">
            <a:avLst/>
          </a:prstGeom>
          <a:solidFill>
            <a:schemeClr val="accent1"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238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1242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Data Analysis</a:t>
            </a:r>
          </a:p>
        </p:txBody>
      </p:sp>
    </p:spTree>
    <p:extLst>
      <p:ext uri="{BB962C8B-B14F-4D97-AF65-F5344CB8AC3E}">
        <p14:creationId xmlns:p14="http://schemas.microsoft.com/office/powerpoint/2010/main" val="3816223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Research Question?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914400"/>
            <a:ext cx="86106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/>
              <a:t>Model must be built to answer the research question.</a:t>
            </a:r>
          </a:p>
          <a:p>
            <a:endParaRPr lang="en-US" sz="3600" b="1" i="1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Are the rate of change (Slopes) different?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Is the outcome different at the last time point?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u="sng" dirty="0">
                <a:solidFill>
                  <a:schemeClr val="tx2">
                    <a:lumMod val="75000"/>
                  </a:schemeClr>
                </a:solidFill>
              </a:rPr>
              <a:t>Is there a difference in trajectory?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Difference Last – Baseline?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926" y="4419600"/>
            <a:ext cx="3444874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3418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Usual Effect – Interaction group by time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086" y="1905000"/>
            <a:ext cx="90678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Interaction = The effects depend on each other. </a:t>
            </a:r>
          </a:p>
          <a:p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Time Effect 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= How outcome changes overtime (Trajectories).</a:t>
            </a: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Group Effect 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= How outcome differ across groups.</a:t>
            </a:r>
          </a:p>
          <a:p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Interaction Effect 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= How outcome trajectories differ across groups</a:t>
            </a:r>
          </a:p>
          <a:p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530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2879715"/>
            <a:ext cx="74567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tx2">
                    <a:lumMod val="75000"/>
                  </a:schemeClr>
                </a:solidFill>
              </a:rPr>
              <a:t>Let’s see how it works by doing it!</a:t>
            </a:r>
          </a:p>
        </p:txBody>
      </p:sp>
    </p:spTree>
    <p:extLst>
      <p:ext uri="{BB962C8B-B14F-4D97-AF65-F5344CB8AC3E}">
        <p14:creationId xmlns:p14="http://schemas.microsoft.com/office/powerpoint/2010/main" val="3898973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9477</TotalTime>
  <Words>341</Words>
  <Application>Microsoft Office PowerPoint</Application>
  <PresentationFormat>On-screen Show (4:3)</PresentationFormat>
  <Paragraphs>44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Correlated Data</vt:lpstr>
      <vt:lpstr>Repeated Measure Anova &amp; Manova</vt:lpstr>
      <vt:lpstr>Mixed Effect Models</vt:lpstr>
      <vt:lpstr>Correlation = Loss of information</vt:lpstr>
      <vt:lpstr>Data Analysis</vt:lpstr>
      <vt:lpstr>Research Question?</vt:lpstr>
      <vt:lpstr>Usual Effect – Interaction group by time</vt:lpstr>
      <vt:lpstr>PowerPoint Presentation</vt:lpstr>
    </vt:vector>
  </TitlesOfParts>
  <Company>CAMH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Statistical Evidence in Medical Research</dc:title>
  <dc:creator>Marcos Sanches</dc:creator>
  <cp:lastModifiedBy>Marcos Sanches</cp:lastModifiedBy>
  <cp:revision>329</cp:revision>
  <cp:lastPrinted>2017-04-26T15:54:19Z</cp:lastPrinted>
  <dcterms:created xsi:type="dcterms:W3CDTF">2016-12-14T14:16:49Z</dcterms:created>
  <dcterms:modified xsi:type="dcterms:W3CDTF">2021-11-29T17:37:12Z</dcterms:modified>
</cp:coreProperties>
</file>