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96" r:id="rId2"/>
    <p:sldId id="304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30" r:id="rId17"/>
    <p:sldId id="295" r:id="rId18"/>
    <p:sldId id="331" r:id="rId19"/>
    <p:sldId id="332" r:id="rId20"/>
    <p:sldId id="333" r:id="rId21"/>
    <p:sldId id="328" r:id="rId22"/>
    <p:sldId id="334" r:id="rId23"/>
    <p:sldId id="335" r:id="rId24"/>
    <p:sldId id="356" r:id="rId25"/>
    <p:sldId id="357" r:id="rId26"/>
    <p:sldId id="305" r:id="rId27"/>
    <p:sldId id="282" r:id="rId28"/>
    <p:sldId id="283" r:id="rId29"/>
    <p:sldId id="281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09" r:id="rId40"/>
    <p:sldId id="322" r:id="rId41"/>
    <p:sldId id="323" r:id="rId42"/>
    <p:sldId id="315" r:id="rId43"/>
    <p:sldId id="327" r:id="rId44"/>
    <p:sldId id="326" r:id="rId45"/>
    <p:sldId id="329" r:id="rId46"/>
    <p:sldId id="324" r:id="rId47"/>
    <p:sldId id="325" r:id="rId48"/>
    <p:sldId id="321" r:id="rId49"/>
    <p:sldId id="312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2" r:id="rId63"/>
    <p:sldId id="353" r:id="rId64"/>
    <p:sldId id="354" r:id="rId65"/>
    <p:sldId id="351" r:id="rId66"/>
    <p:sldId id="35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91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0E825-C748-4071-B5BE-F46E5BAD7D6B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A9FAF-A370-4B64-80C1-051D796B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3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217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43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690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11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48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3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8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3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5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1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6CF33-8491-4F81-8334-6D2E16BBE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38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99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ee94ee0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3ee94ee0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81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5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1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0503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4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8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8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7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6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4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6DBF-D07C-4911-9E00-4DD6D295844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311A3-F324-408D-96EA-C7A35917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4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874" r="21412" b="6977"/>
          <a:stretch/>
        </p:blipFill>
        <p:spPr>
          <a:xfrm>
            <a:off x="0" y="17937"/>
            <a:ext cx="9430871" cy="4846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2" y="447322"/>
            <a:ext cx="4209091" cy="3465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388" y="4562489"/>
            <a:ext cx="108652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 smtClean="0">
                <a:solidFill>
                  <a:schemeClr val="bg1"/>
                </a:solidFill>
              </a:rPr>
              <a:t>SUMMER SCHOOL 2020</a:t>
            </a:r>
          </a:p>
          <a:p>
            <a:pPr algn="ctr"/>
            <a:r>
              <a:rPr lang="en-US" sz="2400" spc="300" dirty="0" smtClean="0">
                <a:solidFill>
                  <a:schemeClr val="bg1"/>
                </a:solidFill>
              </a:rPr>
              <a:t>Day 7 – Session 4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Introduction to Precision Medicine and Interactive Methods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4" y="182087"/>
            <a:ext cx="1680768" cy="6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2682"/>
            <a:ext cx="12192000" cy="6015318"/>
          </a:xfrm>
          <a:prstGeom prst="rect">
            <a:avLst/>
          </a:prstGeom>
          <a:solidFill>
            <a:srgbClr val="005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91" y="1687624"/>
            <a:ext cx="5731109" cy="3306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641" y="1782286"/>
            <a:ext cx="5598717" cy="3983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680" y="6444476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(Personal Medicine Coalition, 2020)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94" y="1539025"/>
            <a:ext cx="4932655" cy="3943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43" y="1902651"/>
            <a:ext cx="6477000" cy="3924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The future is already here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3272" y="6508870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(Personal Medicine Coalition, 2020)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86743" y="6484983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(Stefan Kohler, ASSAF, 2018)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63743" y="1085143"/>
            <a:ext cx="360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219" y="1080764"/>
            <a:ext cx="360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Germany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8196" y="6139538"/>
            <a:ext cx="722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“drugs </a:t>
            </a:r>
            <a:r>
              <a:rPr lang="en-US" b="1" dirty="0"/>
              <a:t>that point to specific biomarker(s) in their labels to guide </a:t>
            </a:r>
            <a:r>
              <a:rPr lang="en-US" b="1" dirty="0" smtClean="0"/>
              <a:t>use”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86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Pharmacogenetics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029" y="6400412"/>
            <a:ext cx="3686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Pirmohamed</a:t>
            </a:r>
            <a:r>
              <a:rPr lang="en-US" sz="1200" dirty="0" smtClean="0"/>
              <a:t> et al. Trends in </a:t>
            </a:r>
            <a:r>
              <a:rPr lang="en-US" sz="1200" dirty="0" err="1" smtClean="0"/>
              <a:t>Pharmaco</a:t>
            </a:r>
            <a:r>
              <a:rPr lang="en-US" sz="1200" dirty="0" smtClean="0"/>
              <a:t>. Sci., 2001)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127" y="1410237"/>
            <a:ext cx="9471177" cy="46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Example: psychiatric </a:t>
            </a:r>
            <a:r>
              <a:rPr lang="en-US" sz="4400" dirty="0" err="1" smtClean="0">
                <a:solidFill>
                  <a:schemeClr val="bg1"/>
                </a:solidFill>
              </a:rPr>
              <a:t>pharmacogenetics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610" y="1526145"/>
            <a:ext cx="9265884" cy="39710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864" y="6261913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(Winner et al., Trans. Psych., 2013)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9991" r="31271"/>
          <a:stretch/>
        </p:blipFill>
        <p:spPr>
          <a:xfrm>
            <a:off x="669701" y="2136205"/>
            <a:ext cx="2060620" cy="29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Example: psychiatric </a:t>
            </a:r>
            <a:r>
              <a:rPr lang="en-US" sz="4400" dirty="0" err="1" smtClean="0">
                <a:solidFill>
                  <a:schemeClr val="bg1"/>
                </a:solidFill>
              </a:rPr>
              <a:t>pharmacogenetics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837" y="1018867"/>
            <a:ext cx="5691993" cy="58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Polygenic Scores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06" y="945517"/>
            <a:ext cx="6873134" cy="55933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6054" y="5872480"/>
            <a:ext cx="225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Andlauer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err="1" smtClean="0"/>
              <a:t>Nöthen</a:t>
            </a:r>
            <a:r>
              <a:rPr lang="en-US" sz="1200" dirty="0" smtClean="0"/>
              <a:t>, 2020)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02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284562"/>
            <a:ext cx="6310630" cy="1642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3281680"/>
            <a:ext cx="3621340" cy="1736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833" y="1650557"/>
            <a:ext cx="4224973" cy="942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408" y="3443677"/>
            <a:ext cx="3966592" cy="1412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828" y="3505756"/>
            <a:ext cx="3938312" cy="92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7" y="5188142"/>
            <a:ext cx="5076817" cy="1184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925" y="5345405"/>
            <a:ext cx="4577594" cy="8699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Predicting treatment response?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45" y="80338"/>
            <a:ext cx="9600978" cy="1098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754" y="1271402"/>
            <a:ext cx="7482966" cy="55865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945" y="1381760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meta-analytical O.R.=1.55 [1.4,1.7]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00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756" y="2005965"/>
            <a:ext cx="6392159" cy="45700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0225" y="2631440"/>
            <a:ext cx="4457320" cy="4036060"/>
            <a:chOff x="7174865" y="796924"/>
            <a:chExt cx="6685280" cy="60534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4865" y="796924"/>
              <a:ext cx="971550" cy="54292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095" y="1592580"/>
              <a:ext cx="5734050" cy="52578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Small effect sizes in isolation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36409"/>
          <a:stretch/>
        </p:blipFill>
        <p:spPr>
          <a:xfrm>
            <a:off x="293370" y="1013992"/>
            <a:ext cx="6310630" cy="10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59" y="1899164"/>
            <a:ext cx="10657589" cy="2862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640" y="1341120"/>
            <a:ext cx="372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PRS for MDD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6800" y="1341120"/>
            <a:ext cx="372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PRS for Neuroticism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Small effect sizes in isolation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07084" y="6096000"/>
            <a:ext cx="225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(Ward et al., 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622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Background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898795" y="2316419"/>
            <a:ext cx="8078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What is Precision Medicine?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9665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Small effect sizes in isolation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2225039"/>
            <a:ext cx="4904959" cy="4518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166" y="2541784"/>
            <a:ext cx="4157553" cy="3884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5" y="1063508"/>
            <a:ext cx="6346190" cy="1257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55840" y="1188720"/>
            <a:ext cx="449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n=1,148 with MDD</a:t>
            </a:r>
          </a:p>
          <a:p>
            <a:endParaRPr lang="en-US" dirty="0"/>
          </a:p>
          <a:p>
            <a:r>
              <a:rPr lang="en-US" dirty="0" smtClean="0"/>
              <a:t>MDD PRS not informative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5840" y="6394387"/>
            <a:ext cx="318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SCZ-PRS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315356" y="6302054"/>
            <a:ext cx="232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Fanelli</a:t>
            </a:r>
            <a:r>
              <a:rPr lang="en-US" sz="1200" dirty="0" smtClean="0"/>
              <a:t> et al, 2021)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01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22" y="1566711"/>
            <a:ext cx="11260400" cy="413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62" y="287418"/>
            <a:ext cx="8001000" cy="1076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1440" y="825580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2020, </a:t>
            </a:r>
            <a:r>
              <a:rPr lang="en-US" sz="1600" i="1" dirty="0" err="1" smtClean="0"/>
              <a:t>Int</a:t>
            </a:r>
            <a:r>
              <a:rPr lang="en-US" sz="1600" i="1" dirty="0" smtClean="0"/>
              <a:t> J </a:t>
            </a:r>
            <a:r>
              <a:rPr lang="en-US" sz="1600" i="1" dirty="0" err="1" smtClean="0"/>
              <a:t>Mol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Sci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109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Electroencephalography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676400"/>
            <a:ext cx="7222455" cy="45050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" y="6441440"/>
            <a:ext cx="225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(Wu et al., 2020)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881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Electroencephalography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676400"/>
            <a:ext cx="7222455" cy="4505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001" y="2194559"/>
            <a:ext cx="3623439" cy="3650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" y="6441440"/>
            <a:ext cx="225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(Wu et al., 2020)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0116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497" y="377825"/>
            <a:ext cx="6638925" cy="6305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6299200"/>
            <a:ext cx="371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(Syed et al, 2018)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65760" y="3530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resp</a:t>
            </a:r>
            <a:r>
              <a:rPr lang="en-US" dirty="0" smtClean="0"/>
              <a:t>=71</a:t>
            </a:r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non-resp</a:t>
            </a:r>
            <a:r>
              <a:rPr lang="en-US" dirty="0" smtClean="0"/>
              <a:t>=33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377825"/>
            <a:ext cx="4228177" cy="1674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4917" y="2595047"/>
            <a:ext cx="24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Anti-inflammatory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23160" y="505339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Pro-inflammatory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414527" y="5077445"/>
            <a:ext cx="619760" cy="29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800000">
            <a:off x="4294029" y="2437058"/>
            <a:ext cx="619760" cy="29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363728"/>
            <a:ext cx="8371840" cy="6043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70720" y="6099373"/>
            <a:ext cx="192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(Bai et al., 2020)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3213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Methods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600173" y="2854899"/>
            <a:ext cx="8991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Recognizing diversity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5613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lacking in research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077" t="12067" r="795" b="1326"/>
          <a:stretch/>
        </p:blipFill>
        <p:spPr>
          <a:xfrm>
            <a:off x="534473" y="897158"/>
            <a:ext cx="4703009" cy="5642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39197"/>
            <a:ext cx="316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Sirugo</a:t>
            </a:r>
            <a:r>
              <a:rPr lang="en-US" sz="1200" dirty="0" smtClean="0"/>
              <a:t> et al., ell, 2019; GWAS Catalog data)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4464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lacking in research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077" t="12067" r="795" b="1326"/>
          <a:stretch/>
        </p:blipFill>
        <p:spPr>
          <a:xfrm>
            <a:off x="534473" y="897158"/>
            <a:ext cx="4703009" cy="5642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39197"/>
            <a:ext cx="316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Sirugo</a:t>
            </a:r>
            <a:r>
              <a:rPr lang="en-US" sz="1200" dirty="0" smtClean="0"/>
              <a:t> et al., ell, 2019; GWAS Catalog data)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46359" b="1"/>
          <a:stretch/>
        </p:blipFill>
        <p:spPr>
          <a:xfrm>
            <a:off x="5469333" y="1860399"/>
            <a:ext cx="6481933" cy="37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93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497"/>
          <a:stretch/>
        </p:blipFill>
        <p:spPr>
          <a:xfrm>
            <a:off x="1820322" y="2157401"/>
            <a:ext cx="7611198" cy="4443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genetic stratification bias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01500" y="6387818"/>
            <a:ext cx="316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(Martin et al., ell, 2019, Nat. Genet.)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96" y="1153183"/>
            <a:ext cx="84010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931" b="24952"/>
          <a:stretch/>
        </p:blipFill>
        <p:spPr>
          <a:xfrm>
            <a:off x="525485" y="4128351"/>
            <a:ext cx="8721547" cy="2246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85" y="457200"/>
            <a:ext cx="5567430" cy="2872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9437" y="457200"/>
            <a:ext cx="511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“To enable a new era of medicine through research, technology, and policies that empower patients, researchers, and providers to work together toward development of individualized care” </a:t>
            </a:r>
          </a:p>
          <a:p>
            <a:r>
              <a:rPr lang="en-US" sz="2400" dirty="0" smtClean="0"/>
              <a:t>– PMI Mission statement (2015)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41772" y="3498340"/>
            <a:ext cx="4265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$215 Million in 2016 budget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5951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improves power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112" y="1054400"/>
            <a:ext cx="6315075" cy="537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226" y="6451928"/>
            <a:ext cx="6481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(The Population Architecture using Genomics and Epidemiology (PAGE) Study, Nature, 2019)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8" y="2743200"/>
            <a:ext cx="4884334" cy="129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8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what can go wrong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66" y="1320822"/>
            <a:ext cx="10104606" cy="47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63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what can go wrong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584" y="4189838"/>
            <a:ext cx="9000764" cy="2401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627" y="1576950"/>
            <a:ext cx="406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Plavix™ (</a:t>
            </a:r>
            <a:r>
              <a:rPr lang="en-US" sz="3200" dirty="0" err="1" smtClean="0"/>
              <a:t>Clopidogrel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smtClean="0"/>
              <a:t>and</a:t>
            </a:r>
          </a:p>
          <a:p>
            <a:pPr algn="ctr"/>
            <a:r>
              <a:rPr lang="en-US" sz="3200" i="1" dirty="0" smtClean="0"/>
              <a:t>CYP2C19</a:t>
            </a:r>
            <a:endParaRPr lang="en-US" sz="32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692" y="1129780"/>
            <a:ext cx="5319490" cy="29015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86911" y="6440240"/>
            <a:ext cx="489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CYP2C19</a:t>
            </a:r>
            <a:r>
              <a:rPr lang="en-US" b="1" dirty="0" smtClean="0"/>
              <a:t> allele frequencies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2351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what can go wrong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584" y="4189838"/>
            <a:ext cx="9000764" cy="2401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627" y="1576950"/>
            <a:ext cx="406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Plavix™ (</a:t>
            </a:r>
            <a:r>
              <a:rPr lang="en-US" sz="3200" dirty="0" err="1" smtClean="0"/>
              <a:t>Clopidogrel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smtClean="0"/>
              <a:t>and</a:t>
            </a:r>
          </a:p>
          <a:p>
            <a:pPr algn="ctr"/>
            <a:r>
              <a:rPr lang="en-US" sz="3200" i="1" dirty="0" smtClean="0"/>
              <a:t>CYP2C19</a:t>
            </a:r>
            <a:endParaRPr lang="en-US" sz="3200" i="1" dirty="0"/>
          </a:p>
        </p:txBody>
      </p:sp>
      <p:sp>
        <p:nvSpPr>
          <p:cNvPr id="3" name="Rectangle 2"/>
          <p:cNvSpPr/>
          <p:nvPr/>
        </p:nvSpPr>
        <p:spPr>
          <a:xfrm>
            <a:off x="1385553" y="4234062"/>
            <a:ext cx="5286777" cy="24685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42101" y="4189838"/>
            <a:ext cx="2123941" cy="24685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693" y="1129780"/>
            <a:ext cx="5319490" cy="2901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86911" y="6440240"/>
            <a:ext cx="489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CYP2C19</a:t>
            </a:r>
            <a:r>
              <a:rPr lang="en-US" b="1" dirty="0" smtClean="0"/>
              <a:t> allele frequencies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1978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Diversity: what can go wrong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7269" y="3846108"/>
            <a:ext cx="11254220" cy="1799689"/>
            <a:chOff x="812274" y="4327303"/>
            <a:chExt cx="11254220" cy="1799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274" y="4327303"/>
              <a:ext cx="11254220" cy="179968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42073" y="5689656"/>
              <a:ext cx="5441776" cy="34167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72639" y="5229315"/>
              <a:ext cx="7702933" cy="38134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69" y="1981281"/>
            <a:ext cx="10915764" cy="7262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29211" y="1981281"/>
            <a:ext cx="4896496" cy="31115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4594" y="2325078"/>
            <a:ext cx="7292881" cy="35023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4594" y="1974620"/>
            <a:ext cx="2495502" cy="35023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Economics: who pays?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246" t="7364" b="47976"/>
          <a:stretch/>
        </p:blipFill>
        <p:spPr>
          <a:xfrm>
            <a:off x="6516358" y="2279561"/>
            <a:ext cx="5325438" cy="300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0979" r="47494" b="55554"/>
          <a:stretch/>
        </p:blipFill>
        <p:spPr>
          <a:xfrm>
            <a:off x="-858592" y="2283596"/>
            <a:ext cx="7256127" cy="30031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226" y="6451928"/>
            <a:ext cx="6481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(Reports and Data, 2020)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70879" y="1893194"/>
            <a:ext cx="3406462" cy="85644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562563" y="1376455"/>
            <a:ext cx="293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$11.01B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10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Economics: who pays?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226" y="6451928"/>
            <a:ext cx="6481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(Zhu et al., Genetics in Medicine, 2019)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78" y="1852894"/>
            <a:ext cx="9957181" cy="44513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7730" y="1094704"/>
            <a:ext cx="47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Meta-analysis of 46 studies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41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Economics: potential for misuse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8" y="1019980"/>
            <a:ext cx="9677400" cy="219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1085" y="1930689"/>
            <a:ext cx="290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JALM, 2019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1065" y="3683358"/>
            <a:ext cx="10908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“We </a:t>
            </a:r>
            <a:r>
              <a:rPr lang="en-US" sz="2800" dirty="0"/>
              <a:t>introduce the concept of O4 medicine, which stresses </a:t>
            </a:r>
            <a:r>
              <a:rPr lang="en-US" sz="2800" b="1" u="sng" dirty="0" err="1"/>
              <a:t>overtesting</a:t>
            </a:r>
            <a:r>
              <a:rPr lang="en-US" sz="2800" dirty="0"/>
              <a:t>, </a:t>
            </a:r>
            <a:r>
              <a:rPr lang="en-US" sz="2800" b="1" u="sng" dirty="0" err="1"/>
              <a:t>overdiagnosis</a:t>
            </a:r>
            <a:r>
              <a:rPr lang="en-US" sz="2800" dirty="0"/>
              <a:t>, </a:t>
            </a:r>
            <a:r>
              <a:rPr lang="en-US" sz="2800" b="1" u="sng" dirty="0"/>
              <a:t>overtreatment</a:t>
            </a:r>
            <a:r>
              <a:rPr lang="en-US" sz="2800" dirty="0"/>
              <a:t>, and </a:t>
            </a:r>
            <a:r>
              <a:rPr lang="en-US" sz="2800" b="1" u="sng" dirty="0"/>
              <a:t>overcharging</a:t>
            </a:r>
            <a:r>
              <a:rPr lang="en-US" sz="2800" dirty="0"/>
              <a:t>. We hope that by moderating the enthusiasm of technology-driven testing we will help to facilitate optimal use of current resources, reap the benefits, and minimize harms</a:t>
            </a:r>
            <a:r>
              <a:rPr lang="en-US" sz="2800" dirty="0" smtClean="0"/>
              <a:t>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53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Privacy and non-discrimination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86" y="4495194"/>
            <a:ext cx="8924925" cy="1666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259" y="1102558"/>
            <a:ext cx="421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USA (2008)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38258" y="3756286"/>
            <a:ext cx="421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Canada (2017)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10" y="2350671"/>
            <a:ext cx="9029700" cy="1095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11414" y="3090930"/>
            <a:ext cx="1964028" cy="355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7403" y="2279185"/>
            <a:ext cx="3415048" cy="355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17487" y="2349034"/>
            <a:ext cx="477523" cy="35023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55786" y="2709068"/>
            <a:ext cx="3931746" cy="35023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55786" y="5814340"/>
            <a:ext cx="1964028" cy="355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092817" y="5459224"/>
            <a:ext cx="7167092" cy="355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259909" y="3268488"/>
            <a:ext cx="3165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Belisle-Pipon</a:t>
            </a:r>
            <a:r>
              <a:rPr lang="en-US" sz="1200" dirty="0" smtClean="0"/>
              <a:t> et al., Nature Med., 2019)</a:t>
            </a:r>
            <a:endParaRPr lang="en-US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86" y="1917235"/>
            <a:ext cx="50292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Methods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727201" y="2255459"/>
            <a:ext cx="8991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Utility </a:t>
            </a:r>
            <a:r>
              <a:rPr lang="en-US" sz="8000" smtClean="0"/>
              <a:t>and Implementation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844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42682"/>
            <a:ext cx="12192000" cy="6015318"/>
          </a:xfrm>
          <a:prstGeom prst="rect">
            <a:avLst/>
          </a:prstGeom>
          <a:solidFill>
            <a:srgbClr val="005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</a:t>
            </a:r>
            <a:r>
              <a:rPr lang="en-US" sz="4400" u="sng" dirty="0" smtClean="0">
                <a:solidFill>
                  <a:schemeClr val="bg1"/>
                </a:solidFill>
              </a:rPr>
              <a:t>not</a:t>
            </a:r>
            <a:r>
              <a:rPr lang="en-US" sz="4400" dirty="0" smtClean="0">
                <a:solidFill>
                  <a:schemeClr val="bg1"/>
                </a:solidFill>
              </a:rPr>
              <a:t>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03" y="1334171"/>
            <a:ext cx="8553413" cy="4809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680" y="6444476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(Personal Medicine Coalition, 2020)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“...</a:t>
            </a:r>
            <a:r>
              <a:rPr lang="en-US" sz="3600" u="sng" dirty="0" smtClean="0"/>
              <a:t>the value of information to the person being tested</a:t>
            </a:r>
            <a:r>
              <a:rPr lang="en-US" sz="3600" dirty="0" smtClean="0"/>
              <a:t>. If a test has utility, it means that the results provide information that is of the value to the person, because he or she can use the information to seek [or receive] an effective treatment or preventive strategy. </a:t>
            </a:r>
            <a:r>
              <a:rPr lang="en-US" sz="3600" b="1" dirty="0" smtClean="0"/>
              <a:t>Even if no intervention are available to treat or prevent a disease, there may be benefits associated with knowledge of a results</a:t>
            </a:r>
            <a:r>
              <a:rPr lang="en-US" sz="3600" dirty="0" smtClean="0"/>
              <a:t>” </a:t>
            </a:r>
            <a:r>
              <a:rPr lang="en-US" sz="2000" dirty="0" err="1" smtClean="0"/>
              <a:t>Lesko</a:t>
            </a:r>
            <a:r>
              <a:rPr lang="en-US" sz="2000" dirty="0" smtClean="0"/>
              <a:t> et al. 2010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Assessing Clinical Utility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2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55" y="1417024"/>
            <a:ext cx="9677930" cy="38847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Assessing Clinical Utility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91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01199" y="6380341"/>
            <a:ext cx="244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(Ioannidis, PLOS Med, 2016)</a:t>
            </a:r>
            <a:endParaRPr lang="en-US" sz="1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2974" y="12024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“Why Most Clinical Research is Not Useful”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1" y="1947548"/>
            <a:ext cx="10407246" cy="401950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Assessing Clinical Utility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2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8" y="1381760"/>
            <a:ext cx="11399304" cy="3982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7200" y="6421816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/>
              <a:t>L</a:t>
            </a:r>
            <a:r>
              <a:rPr lang="en-US" sz="1400" dirty="0" err="1" smtClean="0"/>
              <a:t>enze</a:t>
            </a:r>
            <a:r>
              <a:rPr lang="en-US" sz="1400" dirty="0" smtClean="0"/>
              <a:t>, </a:t>
            </a:r>
            <a:r>
              <a:rPr lang="en-US" sz="1400" dirty="0" err="1" smtClean="0"/>
              <a:t>Rodebaugh</a:t>
            </a:r>
            <a:r>
              <a:rPr lang="en-US" sz="1400" dirty="0"/>
              <a:t> </a:t>
            </a:r>
            <a:r>
              <a:rPr lang="en-US" sz="1400" dirty="0" smtClean="0"/>
              <a:t>&amp; Nicol, 2020, JAMA Psychiatry)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Clinical Trial </a:t>
              </a:r>
              <a:r>
                <a:rPr lang="en-US" sz="4400" dirty="0">
                  <a:solidFill>
                    <a:schemeClr val="bg1"/>
                  </a:solidFill>
                </a:rPr>
                <a:t>D</a:t>
              </a:r>
              <a:r>
                <a:rPr lang="en-US" sz="4400" dirty="0" smtClean="0">
                  <a:solidFill>
                    <a:schemeClr val="bg1"/>
                  </a:solidFill>
                </a:rPr>
                <a:t>esign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763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974" y="12024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Consolidated Framework for Implementation Research (CFIR)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205" b="1"/>
          <a:stretch/>
        </p:blipFill>
        <p:spPr>
          <a:xfrm>
            <a:off x="1757150" y="1805503"/>
            <a:ext cx="9128287" cy="4575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6640" y="6421816"/>
            <a:ext cx="343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Damschroder</a:t>
            </a:r>
            <a:r>
              <a:rPr lang="en-US" sz="1400" dirty="0" smtClean="0"/>
              <a:t> et al., 2009, Implement. Sci</a:t>
            </a:r>
            <a:r>
              <a:rPr lang="en-US" sz="1400" dirty="0"/>
              <a:t>.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Implementation Science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2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Implementation Science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032127"/>
            <a:ext cx="5378245" cy="1142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786" y="881057"/>
            <a:ext cx="5110480" cy="5912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83" y="3634550"/>
            <a:ext cx="5954078" cy="21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4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95" y="397715"/>
            <a:ext cx="7981950" cy="2828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95" y="4250612"/>
            <a:ext cx="2635240" cy="561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006" y="4250612"/>
            <a:ext cx="8043226" cy="1608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639" y="5054935"/>
            <a:ext cx="1189843" cy="90624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02640" y="3576320"/>
            <a:ext cx="10485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448088" y="3078479"/>
            <a:ext cx="202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 smtClean="0"/>
              <a:t>Schiz</a:t>
            </a:r>
            <a:r>
              <a:rPr lang="en-US" dirty="0" smtClean="0"/>
              <a:t> Res, 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08" y="607839"/>
            <a:ext cx="5525620" cy="5699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294" y="629013"/>
            <a:ext cx="7915275" cy="3648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5294" y="1269546"/>
            <a:ext cx="7436630" cy="320461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95294" y="1587885"/>
            <a:ext cx="7436630" cy="320461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95293" y="1908346"/>
            <a:ext cx="5182663" cy="320461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485" y="1186729"/>
            <a:ext cx="5252539" cy="5153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6640" y="6421816"/>
            <a:ext cx="343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Damschroder</a:t>
            </a:r>
            <a:r>
              <a:rPr lang="en-US" sz="1400" dirty="0" smtClean="0"/>
              <a:t> et al., 2009, Implement. Sci</a:t>
            </a:r>
            <a:r>
              <a:rPr lang="en-US" sz="1400" dirty="0"/>
              <a:t>.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How Can Implementation Fail?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1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88796"/>
            <a:ext cx="8717785" cy="65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1267" y="1647147"/>
            <a:ext cx="11429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“The underlying concept of precision medicine, </a:t>
            </a:r>
            <a:r>
              <a:rPr lang="en-US" sz="4000" b="1" dirty="0" smtClean="0"/>
              <a:t>in which health care is individually tailored on the basis of a person's genes, lifestyle and environment</a:t>
            </a:r>
            <a:r>
              <a:rPr lang="en-US" sz="4000" dirty="0" smtClean="0"/>
              <a:t>, is not new: transfusion patients have been matched with donors according to blood type for more than a century”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12680" y="6444476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Hodson</a:t>
            </a:r>
            <a:r>
              <a:rPr lang="en-US" sz="1200" dirty="0" smtClean="0"/>
              <a:t>, 2016, Nature)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37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842682"/>
            <a:chOff x="0" y="0"/>
            <a:chExt cx="12192000" cy="84268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8426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741" y="47813"/>
              <a:ext cx="12000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Methods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716" y="86188"/>
              <a:ext cx="1733550" cy="6703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727201" y="2255459"/>
            <a:ext cx="8991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Introduction to Integrative Models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5114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508" y="1444403"/>
            <a:ext cx="64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“</a:t>
            </a:r>
            <a:r>
              <a:rPr lang="en-US" sz="3600" i="1" dirty="0" smtClean="0"/>
              <a:t>integrative research</a:t>
            </a:r>
            <a:r>
              <a:rPr lang="en-US" sz="3600" dirty="0" smtClean="0"/>
              <a:t>”?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38254" y="2090734"/>
            <a:ext cx="27488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Multivariate?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Pluralistic?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Multi-modal?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Cross-disciplinary?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Cross-species?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Biopsychosocial?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Collaborative?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Network-based?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47247" y="2354271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47247" y="2880874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47247" y="3407477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47247" y="3955784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47247" y="4482387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7247" y="5008990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47247" y="5013653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47247" y="5540256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47247" y="6066859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508" y="1444403"/>
            <a:ext cx="64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“</a:t>
            </a:r>
            <a:r>
              <a:rPr lang="en-US" sz="3600" i="1" dirty="0" smtClean="0"/>
              <a:t>integrative research</a:t>
            </a:r>
            <a:r>
              <a:rPr lang="en-US" sz="3600" dirty="0" smtClean="0"/>
              <a:t>”?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38254" y="2090734"/>
            <a:ext cx="27488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Multivariate?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Pluralistic?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Multi-modal?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Cross-disciplinary?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Cross-species?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Biopsychosocial?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Collaborative?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Network-based?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47247" y="2354271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47247" y="2880874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47247" y="3407477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47247" y="3955784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47247" y="4482387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7247" y="5008990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47247" y="5013653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47247" y="5540256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47247" y="6066859"/>
            <a:ext cx="209176" cy="209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797672" y="2105807"/>
            <a:ext cx="317501" cy="418137"/>
            <a:chOff x="5641788" y="3322810"/>
            <a:chExt cx="317501" cy="41813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47247" y="2659355"/>
            <a:ext cx="317501" cy="418137"/>
            <a:chOff x="5641788" y="3322810"/>
            <a:chExt cx="317501" cy="41813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747247" y="3198615"/>
            <a:ext cx="317501" cy="418137"/>
            <a:chOff x="5641788" y="3322810"/>
            <a:chExt cx="317501" cy="41813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747247" y="3737750"/>
            <a:ext cx="317501" cy="418137"/>
            <a:chOff x="5641788" y="3322810"/>
            <a:chExt cx="317501" cy="41813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768505" y="4267920"/>
            <a:ext cx="317501" cy="418137"/>
            <a:chOff x="5641788" y="3322810"/>
            <a:chExt cx="317501" cy="41813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797672" y="4756192"/>
            <a:ext cx="317501" cy="418137"/>
            <a:chOff x="5641788" y="3322810"/>
            <a:chExt cx="317501" cy="418137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768505" y="5309879"/>
            <a:ext cx="317501" cy="418137"/>
            <a:chOff x="5641788" y="3322810"/>
            <a:chExt cx="317501" cy="418137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97672" y="5827409"/>
            <a:ext cx="317501" cy="418137"/>
            <a:chOff x="5641788" y="3322810"/>
            <a:chExt cx="317501" cy="418137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5641788" y="3606426"/>
              <a:ext cx="105336" cy="13452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747124" y="3322810"/>
              <a:ext cx="212165" cy="40917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7568067" y="3275542"/>
            <a:ext cx="104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Arial Rounded MT Bold" panose="020F0704030504030204" pitchFamily="34" charset="0"/>
              </a:rPr>
              <a:t>?</a:t>
            </a:r>
            <a:endParaRPr 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508" y="1444403"/>
            <a:ext cx="64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“</a:t>
            </a:r>
            <a:r>
              <a:rPr lang="en-US" sz="3600" i="1" dirty="0" smtClean="0"/>
              <a:t>integrative research</a:t>
            </a:r>
            <a:r>
              <a:rPr lang="en-US" sz="3600" dirty="0" smtClean="0"/>
              <a:t>”?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24" y="2359763"/>
            <a:ext cx="5648325" cy="1685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9072" y="4599685"/>
            <a:ext cx="225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(BMJ, 1904)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2868" y="4184187"/>
            <a:ext cx="488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within-group and pooled effects</a:t>
            </a:r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508" y="1444403"/>
            <a:ext cx="64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“</a:t>
            </a:r>
            <a:r>
              <a:rPr lang="en-US" sz="3600" i="1" dirty="0" smtClean="0"/>
              <a:t>integrative research</a:t>
            </a:r>
            <a:r>
              <a:rPr lang="en-US" sz="3600" dirty="0" smtClean="0"/>
              <a:t>”?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79" y="3808115"/>
            <a:ext cx="4272175" cy="1793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5738" y="5808497"/>
            <a:ext cx="488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“...the analysis of analyses.”</a:t>
            </a:r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23" y="4668123"/>
            <a:ext cx="1111604" cy="329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24" y="2359763"/>
            <a:ext cx="5648325" cy="1685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9072" y="4599685"/>
            <a:ext cx="225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(BMJ, 1904)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2868" y="4184187"/>
            <a:ext cx="488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within-group and pooled effects</a:t>
            </a:r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508" y="1444403"/>
            <a:ext cx="64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“</a:t>
            </a:r>
            <a:r>
              <a:rPr lang="en-US" sz="3600" i="1" dirty="0" smtClean="0"/>
              <a:t>integrative research</a:t>
            </a:r>
            <a:r>
              <a:rPr lang="en-US" sz="3600" dirty="0" smtClean="0"/>
              <a:t>”?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48" y="2518833"/>
            <a:ext cx="10425579" cy="271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2291" y="5334329"/>
            <a:ext cx="8893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“IDA is the statistical analysis of a single data set that consists of two or more separate samples that have been pooled into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one”</a:t>
            </a:r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508" y="1444403"/>
            <a:ext cx="645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“</a:t>
            </a:r>
            <a:r>
              <a:rPr lang="en-US" sz="3600" i="1" dirty="0" smtClean="0"/>
              <a:t>integrative research</a:t>
            </a:r>
            <a:r>
              <a:rPr lang="en-US" sz="3600" dirty="0" smtClean="0"/>
              <a:t>”?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499880" y="3034665"/>
            <a:ext cx="7043407" cy="1898435"/>
            <a:chOff x="499881" y="3034666"/>
            <a:chExt cx="5970810" cy="16093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13971"/>
            <a:stretch/>
          </p:blipFill>
          <p:spPr>
            <a:xfrm>
              <a:off x="499881" y="3110123"/>
              <a:ext cx="5842677" cy="153387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241784" y="3034666"/>
              <a:ext cx="1228907" cy="622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465" y="3034666"/>
            <a:ext cx="4334745" cy="28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019" y="973906"/>
            <a:ext cx="7122153" cy="5738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265" y="1409457"/>
            <a:ext cx="304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</a:t>
            </a:r>
            <a:r>
              <a:rPr lang="en-US" sz="2000" dirty="0" smtClean="0"/>
              <a:t> </a:t>
            </a:r>
            <a:r>
              <a:rPr lang="en-US" sz="2000" b="1" dirty="0" smtClean="0"/>
              <a:t>Science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99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573" y="1135720"/>
            <a:ext cx="1069906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Univariate, bivariate, multivariate?</a:t>
            </a:r>
          </a:p>
          <a:p>
            <a:r>
              <a:rPr lang="en-US" dirty="0" smtClean="0"/>
              <a:t>Can refer to specific statistical methods  or study designs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Examples:</a:t>
            </a:r>
          </a:p>
          <a:p>
            <a:endParaRPr lang="en-US" dirty="0" smtClean="0"/>
          </a:p>
          <a:p>
            <a:r>
              <a:rPr lang="en-US" i="1" u="sng" dirty="0" smtClean="0"/>
              <a:t>Univariate: </a:t>
            </a:r>
            <a:r>
              <a:rPr lang="en-US" dirty="0" smtClean="0"/>
              <a:t>One measurement is taken, and qualities of that measurement are observed</a:t>
            </a:r>
          </a:p>
          <a:p>
            <a:r>
              <a:rPr lang="en-US" dirty="0" smtClean="0"/>
              <a:t>	-mean, variance, one-sample t-test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i="1" u="sng" dirty="0" smtClean="0"/>
              <a:t>Bivariate</a:t>
            </a:r>
            <a:r>
              <a:rPr lang="en-US" i="1" dirty="0" smtClean="0"/>
              <a:t>: </a:t>
            </a:r>
            <a:r>
              <a:rPr lang="en-US" dirty="0" smtClean="0"/>
              <a:t>Two measurements are taken, and their relationship is examined</a:t>
            </a:r>
          </a:p>
          <a:p>
            <a:r>
              <a:rPr lang="en-US" dirty="0"/>
              <a:t>	</a:t>
            </a:r>
            <a:r>
              <a:rPr lang="en-US" dirty="0" smtClean="0"/>
              <a:t>-Correlation, two-sample t-test, chi-squared test of contingency table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i="1" u="sng" dirty="0" smtClean="0"/>
              <a:t>Multivariate</a:t>
            </a:r>
            <a:r>
              <a:rPr lang="en-US" dirty="0" smtClean="0"/>
              <a:t>: </a:t>
            </a:r>
            <a:r>
              <a:rPr lang="en-US" sz="2800" b="1" dirty="0" smtClean="0"/>
              <a:t>EVERYTHING ELSE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57" y="1339567"/>
            <a:ext cx="2984884" cy="2393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441" y="3968735"/>
            <a:ext cx="3009050" cy="22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994" y="975072"/>
            <a:ext cx="7651426" cy="5476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1141" y="6447892"/>
            <a:ext cx="1224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(Singh, 2007)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70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30" y="6400412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(University of Cambridge, PHG Foundation)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8" y="933149"/>
            <a:ext cx="5783182" cy="5376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704" y="1184275"/>
            <a:ext cx="5181600" cy="5172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573" y="1135720"/>
            <a:ext cx="1069906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Data types?</a:t>
            </a:r>
          </a:p>
          <a:p>
            <a:r>
              <a:rPr lang="en-US" sz="2400" dirty="0" smtClean="0"/>
              <a:t>Can refer to </a:t>
            </a:r>
            <a:r>
              <a:rPr lang="en-US" sz="2400" b="1" dirty="0" smtClean="0"/>
              <a:t>data source </a:t>
            </a:r>
            <a:r>
              <a:rPr lang="en-US" sz="2400" dirty="0" smtClean="0"/>
              <a:t>or </a:t>
            </a:r>
            <a:r>
              <a:rPr lang="en-US" sz="2400" b="1" dirty="0" smtClean="0"/>
              <a:t>structure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Examples:</a:t>
            </a:r>
          </a:p>
          <a:p>
            <a:endParaRPr lang="en-US" dirty="0" smtClean="0"/>
          </a:p>
          <a:p>
            <a:r>
              <a:rPr lang="en-US" i="1" u="sng" dirty="0" smtClean="0"/>
              <a:t>Multi-modal neuroimaging:</a:t>
            </a:r>
          </a:p>
          <a:p>
            <a:endParaRPr lang="en-US" i="1" u="sng" dirty="0"/>
          </a:p>
          <a:p>
            <a:endParaRPr lang="en-US" i="1" u="sng" dirty="0" smtClean="0"/>
          </a:p>
          <a:p>
            <a:endParaRPr lang="en-US" i="1" u="sng" dirty="0"/>
          </a:p>
          <a:p>
            <a:endParaRPr lang="en-US" i="1" u="sng" dirty="0" smtClean="0"/>
          </a:p>
          <a:p>
            <a:r>
              <a:rPr lang="en-US" i="1" u="sng" dirty="0" smtClean="0"/>
              <a:t>Data structure</a:t>
            </a:r>
          </a:p>
          <a:p>
            <a:r>
              <a:rPr lang="en-US" i="1" dirty="0" smtClean="0"/>
              <a:t>practical elements </a:t>
            </a:r>
          </a:p>
          <a:p>
            <a:r>
              <a:rPr lang="en-US" i="1" dirty="0" smtClean="0"/>
              <a:t>(form)</a:t>
            </a:r>
          </a:p>
          <a:p>
            <a:endParaRPr lang="en-US" i="1" dirty="0" smtClean="0"/>
          </a:p>
          <a:p>
            <a:r>
              <a:rPr lang="en-US" i="1" dirty="0" smtClean="0"/>
              <a:t>design elements</a:t>
            </a:r>
          </a:p>
          <a:p>
            <a:r>
              <a:rPr lang="en-US" i="1" dirty="0" smtClean="0"/>
              <a:t>(bias, </a:t>
            </a:r>
            <a:r>
              <a:rPr lang="en-US" i="1" dirty="0" err="1" smtClean="0"/>
              <a:t>missingness</a:t>
            </a:r>
            <a:r>
              <a:rPr lang="en-US" i="1" dirty="0" smtClean="0"/>
              <a:t>, provenance)</a:t>
            </a:r>
          </a:p>
          <a:p>
            <a:endParaRPr lang="en-US" i="1" u="sng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030" y="2650012"/>
            <a:ext cx="1509361" cy="1547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147" y="2650012"/>
            <a:ext cx="3994781" cy="1547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684" y="2652844"/>
            <a:ext cx="1356513" cy="1545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88" y="4430524"/>
            <a:ext cx="4707947" cy="22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14986" y="6571209"/>
            <a:ext cx="3063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(http</a:t>
            </a:r>
            <a:r>
              <a:rPr lang="en-US" sz="1200" dirty="0"/>
              <a:t>://</a:t>
            </a:r>
            <a:r>
              <a:rPr lang="en-US" sz="1200" dirty="0" smtClean="0"/>
              <a:t>venus.ifca.unican.es/Rintro)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48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Perspectives on study design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573" y="1135720"/>
            <a:ext cx="106990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Key aspects of designing an integrative study: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Identifying key outcome(s) of interest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Sometimes the goal is to use a multitude of measures to discover new (or latent, unobserved) features of the data. However, even this requires a basis for interpreting results (i.e. </a:t>
            </a:r>
            <a:r>
              <a:rPr lang="en-US" sz="2000" i="1" dirty="0" smtClean="0"/>
              <a:t>reference variables</a:t>
            </a:r>
            <a:r>
              <a:rPr lang="en-US" sz="2000" dirty="0" smtClean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Understanding the structure of your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Identifying opportunities for analysis and </a:t>
            </a:r>
            <a:r>
              <a:rPr lang="en-US" sz="2800" b="1" dirty="0" smtClean="0"/>
              <a:t>internal &amp; external validation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45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Variable vs. person-centered approaches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62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30" y="6400412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(Howard et al., 2018, Org Res Methods)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311074" y="1425981"/>
            <a:ext cx="30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Person-centered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29068" y="1382227"/>
            <a:ext cx="5206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Variable-centered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169" y="2073417"/>
            <a:ext cx="50146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</a:t>
            </a:r>
            <a:r>
              <a:rPr lang="en-US" dirty="0"/>
              <a:t>variable-centered approach is the traditional and dominant approach in the social sciences, and its purpose is to explain relationships between variables of interest in a </a:t>
            </a:r>
            <a:r>
              <a:rPr lang="en-US" dirty="0" smtClean="0"/>
              <a:t>population”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5195" y="2073417"/>
            <a:ext cx="520683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“categorizing subjects into common subpopulations based on substantive variables and </a:t>
            </a:r>
            <a:r>
              <a:rPr lang="en-US" dirty="0" smtClean="0"/>
              <a:t>understanding </a:t>
            </a:r>
            <a:r>
              <a:rPr lang="en-US" dirty="0"/>
              <a:t>the relations of these subpopulations with predictors, correlates, or </a:t>
            </a:r>
            <a:r>
              <a:rPr lang="en-US" dirty="0" smtClean="0"/>
              <a:t>outcomes”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Variable vs. person-centered approaches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30" y="6400412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(Howard et al., 2018, Org Res Methods)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255195" y="4512948"/>
            <a:ext cx="5206838" cy="1661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“an </a:t>
            </a:r>
            <a:r>
              <a:rPr lang="en-US" dirty="0"/>
              <a:t>individual’s prior behaviors, genetic makeup, and contextual risk or protective factors operate as an integrated whole; taken in isolation, they may lose their meaning and consequence for that individual’s behavioral </a:t>
            </a:r>
            <a:r>
              <a:rPr lang="en-US" dirty="0" smtClean="0"/>
              <a:t>course”</a:t>
            </a:r>
          </a:p>
          <a:p>
            <a:pPr algn="ctr"/>
            <a:r>
              <a:rPr lang="en-US" sz="1200" i="1" dirty="0" smtClean="0"/>
              <a:t>- </a:t>
            </a:r>
            <a:r>
              <a:rPr lang="en-US" sz="1200" i="1" dirty="0" err="1" smtClean="0"/>
              <a:t>Sterba</a:t>
            </a:r>
            <a:r>
              <a:rPr lang="en-US" sz="1200" i="1" dirty="0" smtClean="0"/>
              <a:t> and Bauer, 2010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311074" y="1425981"/>
            <a:ext cx="30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Person-centered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29068" y="1382227"/>
            <a:ext cx="5206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Variable-centered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169" y="2073417"/>
            <a:ext cx="50146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</a:t>
            </a:r>
            <a:r>
              <a:rPr lang="en-US" dirty="0"/>
              <a:t>variable-centered approach is the traditional and dominant approach in the social sciences, and its purpose is to explain relationships between variables of interest in a </a:t>
            </a:r>
            <a:r>
              <a:rPr lang="en-US" dirty="0" smtClean="0"/>
              <a:t>population”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11074" y="3839097"/>
            <a:ext cx="30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Person-specific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255195" y="2073417"/>
            <a:ext cx="520683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“categorizing subjects into common subpopulations based on substantive variables and </a:t>
            </a:r>
            <a:r>
              <a:rPr lang="en-US" dirty="0" smtClean="0"/>
              <a:t>understanding </a:t>
            </a:r>
            <a:r>
              <a:rPr lang="en-US" dirty="0"/>
              <a:t>the relations of these subpopulations with predictors, correlates, or </a:t>
            </a:r>
            <a:r>
              <a:rPr lang="en-US" dirty="0" smtClean="0"/>
              <a:t>outcomes”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Variable vs. person-centric approaches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30" y="6400412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(Howard et al., 2018, Org Res Methods)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6" y="1671546"/>
            <a:ext cx="11630628" cy="3855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1554" y="5735154"/>
            <a:ext cx="8590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i.e. When each set of observations (e.g. for a person) is equally representative of the whole process. Or when the statistical properties of a distribution can be known from observing one person many times, or many people once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598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758" y="6400800"/>
            <a:ext cx="155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(Alyssa </a:t>
            </a:r>
            <a:r>
              <a:rPr lang="en-US" sz="1400" dirty="0" err="1" smtClean="0"/>
              <a:t>Cannitelli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92" y="-423306"/>
            <a:ext cx="8758788" cy="73930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Bridging Data Domains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Tomorrow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" y="1229360"/>
            <a:ext cx="11165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Imaging-Genetics</a:t>
            </a:r>
          </a:p>
          <a:p>
            <a:endParaRPr lang="en-US" sz="3200" b="1" dirty="0"/>
          </a:p>
          <a:p>
            <a:r>
              <a:rPr lang="en-US" sz="3200" b="1" dirty="0" smtClean="0"/>
              <a:t>Gene-Environment Interaction</a:t>
            </a:r>
          </a:p>
          <a:p>
            <a:endParaRPr lang="en-US" sz="3200" b="1" dirty="0"/>
          </a:p>
          <a:p>
            <a:r>
              <a:rPr lang="en-US" sz="3200" b="1" dirty="0" smtClean="0"/>
              <a:t>Mixed and Latent Group Trajectory Models</a:t>
            </a:r>
          </a:p>
          <a:p>
            <a:endParaRPr lang="en-US" sz="3200" b="1" dirty="0"/>
          </a:p>
          <a:p>
            <a:r>
              <a:rPr lang="en-US" sz="3200" b="1" dirty="0" smtClean="0"/>
              <a:t>Common Machine Learning Models</a:t>
            </a:r>
          </a:p>
          <a:p>
            <a:endParaRPr lang="en-US" sz="3200" b="1" dirty="0"/>
          </a:p>
          <a:p>
            <a:r>
              <a:rPr lang="en-US" sz="3200" b="1" dirty="0" smtClean="0"/>
              <a:t>High-Dimensional ‘Omics Integration and Patient Subtyping</a:t>
            </a:r>
          </a:p>
          <a:p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922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321" y="1178417"/>
            <a:ext cx="592428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Precision Medicine</a:t>
            </a:r>
          </a:p>
          <a:p>
            <a:r>
              <a:rPr lang="en-US" sz="2800" b="1" dirty="0" smtClean="0"/>
              <a:t>“stratified medicine”</a:t>
            </a:r>
          </a:p>
          <a:p>
            <a:r>
              <a:rPr lang="en-US" sz="2800" b="1" dirty="0" smtClean="0"/>
              <a:t>“P4 medicine”</a:t>
            </a:r>
          </a:p>
          <a:p>
            <a:r>
              <a:rPr lang="en-US" sz="2800" dirty="0" smtClean="0"/>
              <a:t>Many treatment options tailored to Disease “subtypes”</a:t>
            </a:r>
          </a:p>
          <a:p>
            <a:endParaRPr lang="en-US" sz="4000" b="1" dirty="0" smtClean="0"/>
          </a:p>
          <a:p>
            <a:r>
              <a:rPr lang="en-US" sz="4000" b="1" dirty="0" smtClean="0"/>
              <a:t>Personalized Medicine</a:t>
            </a:r>
          </a:p>
          <a:p>
            <a:r>
              <a:rPr lang="en-US" sz="2800" b="1" dirty="0" smtClean="0"/>
              <a:t>“individualized care”</a:t>
            </a:r>
          </a:p>
          <a:p>
            <a:r>
              <a:rPr lang="en-US" sz="2800" dirty="0" smtClean="0"/>
              <a:t>Unique treatments tailored to every person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019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321" y="1178417"/>
            <a:ext cx="592428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Precision Medicine</a:t>
            </a:r>
          </a:p>
          <a:p>
            <a:r>
              <a:rPr lang="en-US" sz="2800" b="1" dirty="0" smtClean="0"/>
              <a:t>“stratified medicine”</a:t>
            </a:r>
          </a:p>
          <a:p>
            <a:r>
              <a:rPr lang="en-US" sz="2800" b="1" dirty="0" smtClean="0"/>
              <a:t>“P4 medicine”</a:t>
            </a:r>
          </a:p>
          <a:p>
            <a:r>
              <a:rPr lang="en-US" sz="2800" dirty="0" smtClean="0"/>
              <a:t>Many treatment options tailored to Disease “subtypes”</a:t>
            </a:r>
          </a:p>
          <a:p>
            <a:endParaRPr lang="en-US" sz="4000" b="1" dirty="0" smtClean="0"/>
          </a:p>
          <a:p>
            <a:r>
              <a:rPr lang="en-US" sz="4000" b="1" dirty="0" smtClean="0"/>
              <a:t>Personalized Medicine</a:t>
            </a:r>
          </a:p>
          <a:p>
            <a:r>
              <a:rPr lang="en-US" sz="2800" b="1" dirty="0" smtClean="0"/>
              <a:t>“individualized care”</a:t>
            </a:r>
          </a:p>
          <a:p>
            <a:r>
              <a:rPr lang="en-US" sz="2800" dirty="0" smtClean="0"/>
              <a:t>Unique treatments tailored to every person</a:t>
            </a:r>
          </a:p>
          <a:p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9037"/>
          <a:stretch/>
        </p:blipFill>
        <p:spPr>
          <a:xfrm rot="5400000">
            <a:off x="6084503" y="3382825"/>
            <a:ext cx="5319490" cy="773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05522" y="1326524"/>
            <a:ext cx="18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“one size fits all”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05522" y="2803597"/>
            <a:ext cx="18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05522" y="5818226"/>
            <a:ext cx="18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personalized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2682"/>
            <a:ext cx="12192000" cy="6015318"/>
          </a:xfrm>
          <a:prstGeom prst="rect">
            <a:avLst/>
          </a:prstGeom>
          <a:solidFill>
            <a:srgbClr val="005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84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874-F039-43B6-B214-73562DB46ECA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16" y="86188"/>
            <a:ext cx="1733550" cy="67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" y="47813"/>
            <a:ext cx="12000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What is precision medicine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91" y="1687624"/>
            <a:ext cx="5731109" cy="33064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680" y="6444476"/>
            <a:ext cx="302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(Personal Medicine Coalition, 2020)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11194</TotalTime>
  <Words>1452</Words>
  <Application>Microsoft Office PowerPoint</Application>
  <PresentationFormat>Widescreen</PresentationFormat>
  <Paragraphs>285</Paragraphs>
  <Slides>66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Arial Rounded MT Bold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dfelsky</dc:creator>
  <cp:lastModifiedBy>dfelsky</cp:lastModifiedBy>
  <cp:revision>59</cp:revision>
  <dcterms:created xsi:type="dcterms:W3CDTF">2021-06-25T14:05:03Z</dcterms:created>
  <dcterms:modified xsi:type="dcterms:W3CDTF">2021-07-13T18:24:35Z</dcterms:modified>
</cp:coreProperties>
</file>