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477" r:id="rId2"/>
    <p:sldId id="478" r:id="rId3"/>
    <p:sldId id="479" r:id="rId4"/>
    <p:sldId id="480" r:id="rId5"/>
    <p:sldId id="481" r:id="rId6"/>
    <p:sldId id="482" r:id="rId7"/>
    <p:sldId id="483" r:id="rId8"/>
    <p:sldId id="354" r:id="rId9"/>
    <p:sldId id="500" r:id="rId10"/>
    <p:sldId id="501" r:id="rId11"/>
    <p:sldId id="502" r:id="rId12"/>
    <p:sldId id="503" r:id="rId13"/>
    <p:sldId id="504" r:id="rId14"/>
    <p:sldId id="505" r:id="rId15"/>
    <p:sldId id="516" r:id="rId16"/>
    <p:sldId id="530" r:id="rId17"/>
    <p:sldId id="507" r:id="rId18"/>
    <p:sldId id="509" r:id="rId19"/>
    <p:sldId id="510" r:id="rId20"/>
    <p:sldId id="511" r:id="rId21"/>
    <p:sldId id="512" r:id="rId22"/>
    <p:sldId id="513" r:id="rId23"/>
    <p:sldId id="514" r:id="rId24"/>
    <p:sldId id="515" r:id="rId25"/>
    <p:sldId id="419" r:id="rId26"/>
    <p:sldId id="313" r:id="rId27"/>
    <p:sldId id="355" r:id="rId28"/>
    <p:sldId id="338" r:id="rId29"/>
    <p:sldId id="339" r:id="rId30"/>
    <p:sldId id="341" r:id="rId31"/>
    <p:sldId id="408" r:id="rId32"/>
    <p:sldId id="409" r:id="rId33"/>
    <p:sldId id="340" r:id="rId34"/>
    <p:sldId id="420" r:id="rId35"/>
    <p:sldId id="441" r:id="rId36"/>
    <p:sldId id="529" r:id="rId37"/>
    <p:sldId id="351" r:id="rId38"/>
    <p:sldId id="352" r:id="rId39"/>
    <p:sldId id="316" r:id="rId40"/>
    <p:sldId id="349" r:id="rId41"/>
    <p:sldId id="332" r:id="rId42"/>
    <p:sldId id="443" r:id="rId43"/>
    <p:sldId id="444" r:id="rId44"/>
    <p:sldId id="445" r:id="rId45"/>
    <p:sldId id="303" r:id="rId46"/>
    <p:sldId id="446" r:id="rId47"/>
    <p:sldId id="524" r:id="rId48"/>
    <p:sldId id="525" r:id="rId49"/>
    <p:sldId id="526" r:id="rId50"/>
    <p:sldId id="527" r:id="rId51"/>
    <p:sldId id="421" r:id="rId52"/>
    <p:sldId id="447" r:id="rId53"/>
    <p:sldId id="439" r:id="rId54"/>
    <p:sldId id="410" r:id="rId55"/>
    <p:sldId id="411" r:id="rId56"/>
    <p:sldId id="412" r:id="rId57"/>
    <p:sldId id="413" r:id="rId58"/>
    <p:sldId id="450" r:id="rId59"/>
    <p:sldId id="517" r:id="rId60"/>
    <p:sldId id="488" r:id="rId61"/>
    <p:sldId id="489" r:id="rId62"/>
    <p:sldId id="490" r:id="rId63"/>
    <p:sldId id="491" r:id="rId64"/>
    <p:sldId id="492" r:id="rId65"/>
    <p:sldId id="493" r:id="rId66"/>
    <p:sldId id="518" r:id="rId67"/>
    <p:sldId id="522" r:id="rId68"/>
    <p:sldId id="523" r:id="rId69"/>
    <p:sldId id="519" r:id="rId70"/>
    <p:sldId id="521" r:id="rId71"/>
    <p:sldId id="422" r:id="rId72"/>
    <p:sldId id="486" r:id="rId73"/>
    <p:sldId id="414" r:id="rId74"/>
    <p:sldId id="461" r:id="rId75"/>
    <p:sldId id="440" r:id="rId76"/>
    <p:sldId id="448" r:id="rId77"/>
    <p:sldId id="463" r:id="rId78"/>
    <p:sldId id="415" r:id="rId79"/>
    <p:sldId id="528" r:id="rId80"/>
    <p:sldId id="416" r:id="rId81"/>
    <p:sldId id="417" r:id="rId82"/>
    <p:sldId id="487" r:id="rId83"/>
    <p:sldId id="424" r:id="rId84"/>
    <p:sldId id="53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50F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47" d="100"/>
          <a:sy n="47" d="100"/>
        </p:scale>
        <p:origin x="591"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7CC97-4A67-4A49-A6CC-F1DB7AAA59B1}"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3468F-AF11-4376-842E-68D9D1543B97}" type="slidenum">
              <a:rPr lang="en-US" smtClean="0"/>
              <a:t>‹#›</a:t>
            </a:fld>
            <a:endParaRPr lang="en-US"/>
          </a:p>
        </p:txBody>
      </p:sp>
    </p:spTree>
    <p:extLst>
      <p:ext uri="{BB962C8B-B14F-4D97-AF65-F5344CB8AC3E}">
        <p14:creationId xmlns:p14="http://schemas.microsoft.com/office/powerpoint/2010/main" val="67955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0116faee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e0116faeeb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82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e0116faeeb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e0116faeeb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Also include note about note about not going all over the building.</a:t>
            </a:r>
            <a:endParaRPr/>
          </a:p>
        </p:txBody>
      </p:sp>
    </p:spTree>
    <p:extLst>
      <p:ext uri="{BB962C8B-B14F-4D97-AF65-F5344CB8AC3E}">
        <p14:creationId xmlns:p14="http://schemas.microsoft.com/office/powerpoint/2010/main" val="149022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0116faeeb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0116faeeb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16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0116faeeb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e0116fae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066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0f570f13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See last slides for outputs</a:t>
            </a:r>
            <a:endParaRPr/>
          </a:p>
        </p:txBody>
      </p:sp>
      <p:sp>
        <p:nvSpPr>
          <p:cNvPr id="282" name="Google Shape;282;ge0f570f13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14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11C6F8-0040-467D-91AD-FC2247EC5DC0}"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286350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1C6F8-0040-467D-91AD-FC2247EC5DC0}"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1521159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1C6F8-0040-467D-91AD-FC2247EC5DC0}"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2658170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4"/>
        <p:cNvGrpSpPr/>
        <p:nvPr/>
      </p:nvGrpSpPr>
      <p:grpSpPr>
        <a:xfrm>
          <a:off x="0" y="0"/>
          <a:ext cx="0" cy="0"/>
          <a:chOff x="0" y="0"/>
          <a:chExt cx="0" cy="0"/>
        </a:xfrm>
      </p:grpSpPr>
      <p:sp>
        <p:nvSpPr>
          <p:cNvPr id="175" name="Google Shape;175;p3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SzPts val="1500"/>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3263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408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1C6F8-0040-467D-91AD-FC2247EC5DC0}"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68889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11C6F8-0040-467D-91AD-FC2247EC5DC0}"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183985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11C6F8-0040-467D-91AD-FC2247EC5DC0}"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293143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11C6F8-0040-467D-91AD-FC2247EC5DC0}"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170693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11C6F8-0040-467D-91AD-FC2247EC5DC0}"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148243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1C6F8-0040-467D-91AD-FC2247EC5DC0}"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264804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11C6F8-0040-467D-91AD-FC2247EC5DC0}"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308248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11C6F8-0040-467D-91AD-FC2247EC5DC0}"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AEBC7-AA33-4EC1-90AE-2C582DBBD024}" type="slidenum">
              <a:rPr lang="en-US" smtClean="0"/>
              <a:t>‹#›</a:t>
            </a:fld>
            <a:endParaRPr lang="en-US"/>
          </a:p>
        </p:txBody>
      </p:sp>
    </p:spTree>
    <p:extLst>
      <p:ext uri="{BB962C8B-B14F-4D97-AF65-F5344CB8AC3E}">
        <p14:creationId xmlns:p14="http://schemas.microsoft.com/office/powerpoint/2010/main" val="123365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1C6F8-0040-467D-91AD-FC2247EC5DC0}" type="datetimeFigureOut">
              <a:rPr lang="en-US" smtClean="0"/>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AEBC7-AA33-4EC1-90AE-2C582DBBD024}" type="slidenum">
              <a:rPr lang="en-US" smtClean="0"/>
              <a:t>‹#›</a:t>
            </a:fld>
            <a:endParaRPr lang="en-US"/>
          </a:p>
        </p:txBody>
      </p:sp>
    </p:spTree>
    <p:extLst>
      <p:ext uri="{BB962C8B-B14F-4D97-AF65-F5344CB8AC3E}">
        <p14:creationId xmlns:p14="http://schemas.microsoft.com/office/powerpoint/2010/main" val="380216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1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40.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7874" r="21412" b="6977"/>
          <a:stretch/>
        </p:blipFill>
        <p:spPr>
          <a:xfrm>
            <a:off x="0" y="17937"/>
            <a:ext cx="9430871" cy="48469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352" y="447322"/>
            <a:ext cx="4209091" cy="3465360"/>
          </a:xfrm>
          <a:prstGeom prst="rect">
            <a:avLst/>
          </a:prstGeom>
        </p:spPr>
      </p:pic>
      <p:sp>
        <p:nvSpPr>
          <p:cNvPr id="9" name="TextBox 8"/>
          <p:cNvSpPr txBox="1"/>
          <p:nvPr/>
        </p:nvSpPr>
        <p:spPr>
          <a:xfrm>
            <a:off x="663388" y="4562489"/>
            <a:ext cx="10865224" cy="1692771"/>
          </a:xfrm>
          <a:prstGeom prst="rect">
            <a:avLst/>
          </a:prstGeom>
          <a:noFill/>
        </p:spPr>
        <p:txBody>
          <a:bodyPr wrap="square" rtlCol="0">
            <a:spAutoFit/>
          </a:bodyPr>
          <a:lstStyle/>
          <a:p>
            <a:pPr algn="ctr"/>
            <a:r>
              <a:rPr lang="en-US" sz="3200" b="1" spc="300" dirty="0" smtClean="0">
                <a:solidFill>
                  <a:schemeClr val="bg1"/>
                </a:solidFill>
              </a:rPr>
              <a:t>SUMMER SCHOOL 2020</a:t>
            </a:r>
          </a:p>
          <a:p>
            <a:pPr algn="ctr"/>
            <a:r>
              <a:rPr lang="en-US" sz="2400" spc="300" dirty="0" smtClean="0">
                <a:solidFill>
                  <a:schemeClr val="bg1"/>
                </a:solidFill>
              </a:rPr>
              <a:t>Day 8 – Session 1-2</a:t>
            </a:r>
          </a:p>
          <a:p>
            <a:pPr algn="ctr"/>
            <a:endParaRPr lang="en-US" sz="2400" spc="300" dirty="0" smtClean="0">
              <a:solidFill>
                <a:schemeClr val="bg1"/>
              </a:solidFill>
            </a:endParaRPr>
          </a:p>
          <a:p>
            <a:pPr algn="ctr"/>
            <a:r>
              <a:rPr lang="en-US" sz="2400" dirty="0" smtClean="0">
                <a:solidFill>
                  <a:schemeClr val="bg1"/>
                </a:solidFill>
                <a:latin typeface="Bahnschrift" panose="020B0502040204020203" pitchFamily="34" charset="0"/>
              </a:rPr>
              <a:t>Integrative Research and Whole Person Modelling</a:t>
            </a:r>
            <a:endParaRPr lang="en-US" sz="2400" dirty="0">
              <a:solidFill>
                <a:schemeClr val="bg1"/>
              </a:solidFill>
              <a:latin typeface="Bahnschrift" panose="020B0502040204020203" pitchFamily="34" charset="0"/>
            </a:endParaRPr>
          </a:p>
        </p:txBody>
      </p:sp>
      <p:sp>
        <p:nvSpPr>
          <p:cNvPr id="10" name="Slide Number Placeholder 9"/>
          <p:cNvSpPr>
            <a:spLocks noGrp="1"/>
          </p:cNvSpPr>
          <p:nvPr>
            <p:ph type="sldNum" sz="quarter" idx="12"/>
          </p:nvPr>
        </p:nvSpPr>
        <p:spPr/>
        <p:txBody>
          <a:bodyPr/>
          <a:lstStyle/>
          <a:p>
            <a:fld id="{6533D874-F039-43B6-B214-73562DB46ECA}" type="slidenum">
              <a:rPr lang="en-US" smtClean="0"/>
              <a:t>1</a:t>
            </a:fld>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814" y="182087"/>
            <a:ext cx="1680768" cy="675108"/>
          </a:xfrm>
          <a:prstGeom prst="rect">
            <a:avLst/>
          </a:prstGeom>
        </p:spPr>
      </p:pic>
    </p:spTree>
    <p:extLst>
      <p:ext uri="{BB962C8B-B14F-4D97-AF65-F5344CB8AC3E}">
        <p14:creationId xmlns:p14="http://schemas.microsoft.com/office/powerpoint/2010/main" val="3024716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2839508" y="1444403"/>
            <a:ext cx="6453218" cy="646331"/>
          </a:xfrm>
          <a:prstGeom prst="rect">
            <a:avLst/>
          </a:prstGeom>
          <a:noFill/>
        </p:spPr>
        <p:txBody>
          <a:bodyPr wrap="square" rtlCol="0">
            <a:spAutoFit/>
          </a:bodyPr>
          <a:lstStyle/>
          <a:p>
            <a:r>
              <a:rPr lang="en-US" sz="3600" dirty="0" smtClean="0"/>
              <a:t>What is “</a:t>
            </a:r>
            <a:r>
              <a:rPr lang="en-US" sz="3600" i="1" dirty="0" smtClean="0"/>
              <a:t>integrative research</a:t>
            </a:r>
            <a:r>
              <a:rPr lang="en-US" sz="3600" dirty="0" smtClean="0"/>
              <a:t>”?</a:t>
            </a:r>
            <a:endParaRPr lang="en-US" sz="3600" dirty="0"/>
          </a:p>
        </p:txBody>
      </p:sp>
      <p:sp>
        <p:nvSpPr>
          <p:cNvPr id="9" name="Rectangle 8"/>
          <p:cNvSpPr/>
          <p:nvPr/>
        </p:nvSpPr>
        <p:spPr>
          <a:xfrm>
            <a:off x="3747247" y="2354271"/>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47247" y="2880874"/>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47247" y="3407477"/>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47247" y="3955784"/>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47247" y="4482387"/>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47247" y="5008990"/>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47247" y="5013653"/>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47247" y="5540256"/>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747247" y="6066859"/>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797672" y="2105807"/>
            <a:ext cx="317501" cy="418137"/>
            <a:chOff x="5641788" y="3322810"/>
            <a:chExt cx="317501" cy="418137"/>
          </a:xfrm>
        </p:grpSpPr>
        <p:cxnSp>
          <p:nvCxnSpPr>
            <p:cNvPr id="19" name="Straight Connector 18"/>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747247" y="2659355"/>
            <a:ext cx="317501" cy="418137"/>
            <a:chOff x="5641788" y="3322810"/>
            <a:chExt cx="317501" cy="418137"/>
          </a:xfrm>
        </p:grpSpPr>
        <p:cxnSp>
          <p:nvCxnSpPr>
            <p:cNvPr id="22" name="Straight Connector 21"/>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747247" y="3198615"/>
            <a:ext cx="317501" cy="418137"/>
            <a:chOff x="5641788" y="3322810"/>
            <a:chExt cx="317501" cy="418137"/>
          </a:xfrm>
        </p:grpSpPr>
        <p:cxnSp>
          <p:nvCxnSpPr>
            <p:cNvPr id="26" name="Straight Connector 25"/>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747247" y="3737750"/>
            <a:ext cx="317501" cy="418137"/>
            <a:chOff x="5641788" y="3322810"/>
            <a:chExt cx="317501" cy="418137"/>
          </a:xfrm>
        </p:grpSpPr>
        <p:cxnSp>
          <p:nvCxnSpPr>
            <p:cNvPr id="29" name="Straight Connector 28"/>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768505" y="4267920"/>
            <a:ext cx="317501" cy="418137"/>
            <a:chOff x="5641788" y="3322810"/>
            <a:chExt cx="317501" cy="418137"/>
          </a:xfrm>
        </p:grpSpPr>
        <p:cxnSp>
          <p:nvCxnSpPr>
            <p:cNvPr id="32" name="Straight Connector 31"/>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797672" y="4756192"/>
            <a:ext cx="317501" cy="418137"/>
            <a:chOff x="5641788" y="3322810"/>
            <a:chExt cx="317501" cy="418137"/>
          </a:xfrm>
        </p:grpSpPr>
        <p:cxnSp>
          <p:nvCxnSpPr>
            <p:cNvPr id="35" name="Straight Connector 34"/>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768505" y="5309879"/>
            <a:ext cx="317501" cy="418137"/>
            <a:chOff x="5641788" y="3322810"/>
            <a:chExt cx="317501" cy="418137"/>
          </a:xfrm>
        </p:grpSpPr>
        <p:cxnSp>
          <p:nvCxnSpPr>
            <p:cNvPr id="38" name="Straight Connector 37"/>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97672" y="5827409"/>
            <a:ext cx="317501" cy="418137"/>
            <a:chOff x="5641788" y="3322810"/>
            <a:chExt cx="317501" cy="418137"/>
          </a:xfrm>
        </p:grpSpPr>
        <p:cxnSp>
          <p:nvCxnSpPr>
            <p:cNvPr id="41" name="Straight Connector 40"/>
            <p:cNvCxnSpPr/>
            <p:nvPr/>
          </p:nvCxnSpPr>
          <p:spPr>
            <a:xfrm>
              <a:off x="5641788" y="3606426"/>
              <a:ext cx="105336" cy="1345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747124" y="3322810"/>
              <a:ext cx="212165" cy="40917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7568067" y="3275542"/>
            <a:ext cx="1042533" cy="1569660"/>
          </a:xfrm>
          <a:prstGeom prst="rect">
            <a:avLst/>
          </a:prstGeom>
          <a:noFill/>
        </p:spPr>
        <p:txBody>
          <a:bodyPr wrap="square" rtlCol="0">
            <a:spAutoFit/>
          </a:bodyPr>
          <a:lstStyle/>
          <a:p>
            <a:r>
              <a:rPr lang="en-US" sz="9600" dirty="0" smtClean="0">
                <a:latin typeface="Arial Rounded MT Bold" panose="020F0704030504030204" pitchFamily="34" charset="0"/>
              </a:rPr>
              <a:t>?</a:t>
            </a:r>
            <a:endParaRPr lang="en-US" sz="9600" dirty="0">
              <a:latin typeface="Arial Rounded MT Bold" panose="020F0704030504030204" pitchFamily="34" charset="0"/>
            </a:endParaRPr>
          </a:p>
        </p:txBody>
      </p:sp>
      <p:sp>
        <p:nvSpPr>
          <p:cNvPr id="43" name="TextBox 42"/>
          <p:cNvSpPr txBox="1"/>
          <p:nvPr/>
        </p:nvSpPr>
        <p:spPr>
          <a:xfrm>
            <a:off x="538254" y="2090734"/>
            <a:ext cx="2748806" cy="5632311"/>
          </a:xfrm>
          <a:prstGeom prst="rect">
            <a:avLst/>
          </a:prstGeom>
          <a:noFill/>
        </p:spPr>
        <p:txBody>
          <a:bodyPr wrap="square" rtlCol="0">
            <a:spAutoFit/>
          </a:bodyPr>
          <a:lstStyle/>
          <a:p>
            <a:pPr>
              <a:lnSpc>
                <a:spcPct val="150000"/>
              </a:lnSpc>
            </a:pPr>
            <a:r>
              <a:rPr lang="en-US" sz="2400" dirty="0" smtClean="0"/>
              <a:t>Multivariate?</a:t>
            </a:r>
            <a:endParaRPr lang="en-US" sz="2400" dirty="0"/>
          </a:p>
          <a:p>
            <a:pPr>
              <a:lnSpc>
                <a:spcPct val="150000"/>
              </a:lnSpc>
            </a:pPr>
            <a:r>
              <a:rPr lang="en-US" sz="2400" dirty="0" smtClean="0"/>
              <a:t>Pluralistic?</a:t>
            </a:r>
            <a:endParaRPr lang="en-US" sz="2400" dirty="0"/>
          </a:p>
          <a:p>
            <a:pPr>
              <a:lnSpc>
                <a:spcPct val="150000"/>
              </a:lnSpc>
            </a:pPr>
            <a:r>
              <a:rPr lang="en-US" sz="2400" dirty="0" smtClean="0"/>
              <a:t>Multi-modal?</a:t>
            </a:r>
            <a:endParaRPr lang="en-US" sz="2400" dirty="0"/>
          </a:p>
          <a:p>
            <a:pPr>
              <a:lnSpc>
                <a:spcPct val="150000"/>
              </a:lnSpc>
            </a:pPr>
            <a:r>
              <a:rPr lang="en-US" sz="2400" dirty="0" smtClean="0"/>
              <a:t>Cross-disciplinary?</a:t>
            </a:r>
          </a:p>
          <a:p>
            <a:pPr>
              <a:lnSpc>
                <a:spcPct val="150000"/>
              </a:lnSpc>
            </a:pPr>
            <a:r>
              <a:rPr lang="en-US" sz="2400" dirty="0" smtClean="0"/>
              <a:t>Cross-species?</a:t>
            </a:r>
          </a:p>
          <a:p>
            <a:pPr>
              <a:lnSpc>
                <a:spcPct val="150000"/>
              </a:lnSpc>
            </a:pPr>
            <a:r>
              <a:rPr lang="en-US" sz="2400" dirty="0" smtClean="0"/>
              <a:t>Biopsychosocial?</a:t>
            </a:r>
            <a:endParaRPr lang="en-US" sz="2400" dirty="0"/>
          </a:p>
          <a:p>
            <a:pPr>
              <a:lnSpc>
                <a:spcPct val="150000"/>
              </a:lnSpc>
            </a:pPr>
            <a:r>
              <a:rPr lang="en-US" sz="2400" dirty="0" smtClean="0"/>
              <a:t>Collaborative?</a:t>
            </a:r>
            <a:endParaRPr lang="en-US" sz="2400" dirty="0"/>
          </a:p>
          <a:p>
            <a:pPr>
              <a:lnSpc>
                <a:spcPct val="150000"/>
              </a:lnSpc>
            </a:pPr>
            <a:r>
              <a:rPr lang="en-US" sz="2400" dirty="0" smtClean="0"/>
              <a:t>Network-based?</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901756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2839508" y="1444403"/>
            <a:ext cx="6453218" cy="646331"/>
          </a:xfrm>
          <a:prstGeom prst="rect">
            <a:avLst/>
          </a:prstGeom>
          <a:noFill/>
        </p:spPr>
        <p:txBody>
          <a:bodyPr wrap="square" rtlCol="0">
            <a:spAutoFit/>
          </a:bodyPr>
          <a:lstStyle/>
          <a:p>
            <a:r>
              <a:rPr lang="en-US" sz="3600" dirty="0" smtClean="0"/>
              <a:t>What is “</a:t>
            </a:r>
            <a:r>
              <a:rPr lang="en-US" sz="3600" i="1" dirty="0" smtClean="0"/>
              <a:t>integrative research</a:t>
            </a:r>
            <a:r>
              <a:rPr lang="en-US" sz="3600" dirty="0" smtClean="0"/>
              <a:t>”?</a:t>
            </a:r>
            <a:endParaRPr lang="en-US" sz="3600" dirty="0"/>
          </a:p>
        </p:txBody>
      </p:sp>
      <p:pic>
        <p:nvPicPr>
          <p:cNvPr id="13" name="Picture 12"/>
          <p:cNvPicPr>
            <a:picLocks noChangeAspect="1"/>
          </p:cNvPicPr>
          <p:nvPr/>
        </p:nvPicPr>
        <p:blipFill>
          <a:blip r:embed="rId3"/>
          <a:stretch>
            <a:fillRect/>
          </a:stretch>
        </p:blipFill>
        <p:spPr>
          <a:xfrm>
            <a:off x="909224" y="2359763"/>
            <a:ext cx="5648325" cy="1685925"/>
          </a:xfrm>
          <a:prstGeom prst="rect">
            <a:avLst/>
          </a:prstGeom>
        </p:spPr>
      </p:pic>
      <p:sp>
        <p:nvSpPr>
          <p:cNvPr id="14" name="TextBox 13"/>
          <p:cNvSpPr txBox="1"/>
          <p:nvPr/>
        </p:nvSpPr>
        <p:spPr>
          <a:xfrm>
            <a:off x="3909072" y="4599685"/>
            <a:ext cx="2259791" cy="369332"/>
          </a:xfrm>
          <a:prstGeom prst="rect">
            <a:avLst/>
          </a:prstGeom>
          <a:noFill/>
        </p:spPr>
        <p:txBody>
          <a:bodyPr wrap="square" rtlCol="0">
            <a:spAutoFit/>
          </a:bodyPr>
          <a:lstStyle/>
          <a:p>
            <a:r>
              <a:rPr lang="en-US" dirty="0" smtClean="0"/>
              <a:t>(BMJ, 1904)</a:t>
            </a:r>
            <a:endParaRPr lang="en-US" dirty="0"/>
          </a:p>
        </p:txBody>
      </p:sp>
      <p:sp>
        <p:nvSpPr>
          <p:cNvPr id="15" name="TextBox 14"/>
          <p:cNvSpPr txBox="1"/>
          <p:nvPr/>
        </p:nvSpPr>
        <p:spPr>
          <a:xfrm>
            <a:off x="422868" y="4184187"/>
            <a:ext cx="4889541" cy="461665"/>
          </a:xfrm>
          <a:prstGeom prst="rect">
            <a:avLst/>
          </a:prstGeom>
          <a:noFill/>
        </p:spPr>
        <p:txBody>
          <a:bodyPr wrap="square" rtlCol="0">
            <a:spAutoFit/>
          </a:bodyPr>
          <a:lstStyle/>
          <a:p>
            <a:pPr algn="ctr"/>
            <a:r>
              <a:rPr lang="en-US" sz="2400" i="1" dirty="0" smtClean="0">
                <a:solidFill>
                  <a:schemeClr val="accent2">
                    <a:lumMod val="50000"/>
                  </a:schemeClr>
                </a:solidFill>
              </a:rPr>
              <a:t>within-group and pooled effects</a:t>
            </a:r>
            <a:endParaRPr lang="en-US" sz="2400" i="1" dirty="0">
              <a:solidFill>
                <a:schemeClr val="accent2">
                  <a:lumMod val="50000"/>
                </a:schemeClr>
              </a:solidFill>
            </a:endParaRPr>
          </a:p>
        </p:txBody>
      </p:sp>
    </p:spTree>
    <p:extLst>
      <p:ext uri="{BB962C8B-B14F-4D97-AF65-F5344CB8AC3E}">
        <p14:creationId xmlns:p14="http://schemas.microsoft.com/office/powerpoint/2010/main" val="3370049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2839508" y="1444403"/>
            <a:ext cx="6453218" cy="646331"/>
          </a:xfrm>
          <a:prstGeom prst="rect">
            <a:avLst/>
          </a:prstGeom>
          <a:noFill/>
        </p:spPr>
        <p:txBody>
          <a:bodyPr wrap="square" rtlCol="0">
            <a:spAutoFit/>
          </a:bodyPr>
          <a:lstStyle/>
          <a:p>
            <a:r>
              <a:rPr lang="en-US" sz="3600" dirty="0" smtClean="0"/>
              <a:t>What is “</a:t>
            </a:r>
            <a:r>
              <a:rPr lang="en-US" sz="3600" i="1" dirty="0" smtClean="0"/>
              <a:t>integrative research</a:t>
            </a:r>
            <a:r>
              <a:rPr lang="en-US" sz="3600" dirty="0" smtClean="0"/>
              <a:t>”?</a:t>
            </a:r>
            <a:endParaRPr lang="en-US" sz="3600" dirty="0"/>
          </a:p>
        </p:txBody>
      </p:sp>
      <p:pic>
        <p:nvPicPr>
          <p:cNvPr id="7" name="Picture 6"/>
          <p:cNvPicPr>
            <a:picLocks noChangeAspect="1"/>
          </p:cNvPicPr>
          <p:nvPr/>
        </p:nvPicPr>
        <p:blipFill>
          <a:blip r:embed="rId3"/>
          <a:stretch>
            <a:fillRect/>
          </a:stretch>
        </p:blipFill>
        <p:spPr>
          <a:xfrm>
            <a:off x="6924979" y="3808115"/>
            <a:ext cx="4272175" cy="1793632"/>
          </a:xfrm>
          <a:prstGeom prst="rect">
            <a:avLst/>
          </a:prstGeom>
        </p:spPr>
      </p:pic>
      <p:sp>
        <p:nvSpPr>
          <p:cNvPr id="10" name="TextBox 9"/>
          <p:cNvSpPr txBox="1"/>
          <p:nvPr/>
        </p:nvSpPr>
        <p:spPr>
          <a:xfrm>
            <a:off x="6805738" y="5808497"/>
            <a:ext cx="4889541" cy="461665"/>
          </a:xfrm>
          <a:prstGeom prst="rect">
            <a:avLst/>
          </a:prstGeom>
          <a:noFill/>
        </p:spPr>
        <p:txBody>
          <a:bodyPr wrap="square" rtlCol="0">
            <a:spAutoFit/>
          </a:bodyPr>
          <a:lstStyle/>
          <a:p>
            <a:pPr algn="ctr"/>
            <a:r>
              <a:rPr lang="en-US" sz="2400" i="1" dirty="0" smtClean="0">
                <a:solidFill>
                  <a:schemeClr val="accent2">
                    <a:lumMod val="50000"/>
                  </a:schemeClr>
                </a:solidFill>
              </a:rPr>
              <a:t>“...the analysis of analyses.”</a:t>
            </a:r>
            <a:endParaRPr lang="en-US" sz="2400" i="1" dirty="0">
              <a:solidFill>
                <a:schemeClr val="accent2">
                  <a:lumMod val="50000"/>
                </a:schemeClr>
              </a:solidFill>
            </a:endParaRPr>
          </a:p>
        </p:txBody>
      </p:sp>
      <p:pic>
        <p:nvPicPr>
          <p:cNvPr id="12" name="Picture 11"/>
          <p:cNvPicPr>
            <a:picLocks noChangeAspect="1"/>
          </p:cNvPicPr>
          <p:nvPr/>
        </p:nvPicPr>
        <p:blipFill>
          <a:blip r:embed="rId4"/>
          <a:stretch>
            <a:fillRect/>
          </a:stretch>
        </p:blipFill>
        <p:spPr>
          <a:xfrm>
            <a:off x="8338323" y="4668123"/>
            <a:ext cx="1111604" cy="329187"/>
          </a:xfrm>
          <a:prstGeom prst="rect">
            <a:avLst/>
          </a:prstGeom>
        </p:spPr>
      </p:pic>
      <p:pic>
        <p:nvPicPr>
          <p:cNvPr id="13" name="Picture 12"/>
          <p:cNvPicPr>
            <a:picLocks noChangeAspect="1"/>
          </p:cNvPicPr>
          <p:nvPr/>
        </p:nvPicPr>
        <p:blipFill>
          <a:blip r:embed="rId5"/>
          <a:stretch>
            <a:fillRect/>
          </a:stretch>
        </p:blipFill>
        <p:spPr>
          <a:xfrm>
            <a:off x="909224" y="2359763"/>
            <a:ext cx="5648325" cy="1685925"/>
          </a:xfrm>
          <a:prstGeom prst="rect">
            <a:avLst/>
          </a:prstGeom>
        </p:spPr>
      </p:pic>
      <p:sp>
        <p:nvSpPr>
          <p:cNvPr id="14" name="TextBox 13"/>
          <p:cNvSpPr txBox="1"/>
          <p:nvPr/>
        </p:nvSpPr>
        <p:spPr>
          <a:xfrm>
            <a:off x="3909072" y="4599685"/>
            <a:ext cx="2259791" cy="369332"/>
          </a:xfrm>
          <a:prstGeom prst="rect">
            <a:avLst/>
          </a:prstGeom>
          <a:noFill/>
        </p:spPr>
        <p:txBody>
          <a:bodyPr wrap="square" rtlCol="0">
            <a:spAutoFit/>
          </a:bodyPr>
          <a:lstStyle/>
          <a:p>
            <a:r>
              <a:rPr lang="en-US" dirty="0" smtClean="0"/>
              <a:t>(BMJ, 1904)</a:t>
            </a:r>
            <a:endParaRPr lang="en-US" dirty="0"/>
          </a:p>
        </p:txBody>
      </p:sp>
      <p:sp>
        <p:nvSpPr>
          <p:cNvPr id="15" name="TextBox 14"/>
          <p:cNvSpPr txBox="1"/>
          <p:nvPr/>
        </p:nvSpPr>
        <p:spPr>
          <a:xfrm>
            <a:off x="422868" y="4184187"/>
            <a:ext cx="4889541" cy="461665"/>
          </a:xfrm>
          <a:prstGeom prst="rect">
            <a:avLst/>
          </a:prstGeom>
          <a:noFill/>
        </p:spPr>
        <p:txBody>
          <a:bodyPr wrap="square" rtlCol="0">
            <a:spAutoFit/>
          </a:bodyPr>
          <a:lstStyle/>
          <a:p>
            <a:pPr algn="ctr"/>
            <a:r>
              <a:rPr lang="en-US" sz="2400" i="1" dirty="0" smtClean="0">
                <a:solidFill>
                  <a:schemeClr val="accent2">
                    <a:lumMod val="50000"/>
                  </a:schemeClr>
                </a:solidFill>
              </a:rPr>
              <a:t>within-group and pooled effects</a:t>
            </a:r>
            <a:endParaRPr lang="en-US" sz="2400" i="1" dirty="0">
              <a:solidFill>
                <a:schemeClr val="accent2">
                  <a:lumMod val="50000"/>
                </a:schemeClr>
              </a:solidFill>
            </a:endParaRPr>
          </a:p>
        </p:txBody>
      </p:sp>
    </p:spTree>
    <p:extLst>
      <p:ext uri="{BB962C8B-B14F-4D97-AF65-F5344CB8AC3E}">
        <p14:creationId xmlns:p14="http://schemas.microsoft.com/office/powerpoint/2010/main" val="505568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2839508" y="1444403"/>
            <a:ext cx="6453218" cy="646331"/>
          </a:xfrm>
          <a:prstGeom prst="rect">
            <a:avLst/>
          </a:prstGeom>
          <a:noFill/>
        </p:spPr>
        <p:txBody>
          <a:bodyPr wrap="square" rtlCol="0">
            <a:spAutoFit/>
          </a:bodyPr>
          <a:lstStyle/>
          <a:p>
            <a:r>
              <a:rPr lang="en-US" sz="3600" dirty="0" smtClean="0"/>
              <a:t>What is “</a:t>
            </a:r>
            <a:r>
              <a:rPr lang="en-US" sz="3600" i="1" dirty="0" smtClean="0"/>
              <a:t>integrative research</a:t>
            </a:r>
            <a:r>
              <a:rPr lang="en-US" sz="3600" dirty="0" smtClean="0"/>
              <a:t>”?</a:t>
            </a:r>
            <a:endParaRPr lang="en-US" sz="3600" dirty="0"/>
          </a:p>
        </p:txBody>
      </p:sp>
      <p:pic>
        <p:nvPicPr>
          <p:cNvPr id="2" name="Picture 1"/>
          <p:cNvPicPr>
            <a:picLocks noChangeAspect="1"/>
          </p:cNvPicPr>
          <p:nvPr/>
        </p:nvPicPr>
        <p:blipFill>
          <a:blip r:embed="rId3"/>
          <a:stretch>
            <a:fillRect/>
          </a:stretch>
        </p:blipFill>
        <p:spPr>
          <a:xfrm>
            <a:off x="796748" y="2518833"/>
            <a:ext cx="10425579" cy="2716738"/>
          </a:xfrm>
          <a:prstGeom prst="rect">
            <a:avLst/>
          </a:prstGeom>
        </p:spPr>
      </p:pic>
      <p:sp>
        <p:nvSpPr>
          <p:cNvPr id="9" name="TextBox 8"/>
          <p:cNvSpPr txBox="1"/>
          <p:nvPr/>
        </p:nvSpPr>
        <p:spPr>
          <a:xfrm>
            <a:off x="1452291" y="5334329"/>
            <a:ext cx="8893559" cy="830997"/>
          </a:xfrm>
          <a:prstGeom prst="rect">
            <a:avLst/>
          </a:prstGeom>
          <a:noFill/>
        </p:spPr>
        <p:txBody>
          <a:bodyPr wrap="square" rtlCol="0">
            <a:spAutoFit/>
          </a:bodyPr>
          <a:lstStyle/>
          <a:p>
            <a:pPr algn="ctr"/>
            <a:r>
              <a:rPr lang="en-US" sz="2400" i="1" dirty="0">
                <a:solidFill>
                  <a:schemeClr val="accent2">
                    <a:lumMod val="50000"/>
                  </a:schemeClr>
                </a:solidFill>
              </a:rPr>
              <a:t>“IDA is the statistical analysis of a single data set that consists of two or more separate samples that have been pooled into </a:t>
            </a:r>
            <a:r>
              <a:rPr lang="en-US" sz="2400" i="1" dirty="0" smtClean="0">
                <a:solidFill>
                  <a:schemeClr val="accent2">
                    <a:lumMod val="50000"/>
                  </a:schemeClr>
                </a:solidFill>
              </a:rPr>
              <a:t>one”</a:t>
            </a:r>
            <a:endParaRPr lang="en-US" sz="2400" i="1" dirty="0">
              <a:solidFill>
                <a:schemeClr val="accent2">
                  <a:lumMod val="50000"/>
                </a:schemeClr>
              </a:solidFill>
            </a:endParaRPr>
          </a:p>
        </p:txBody>
      </p:sp>
    </p:spTree>
    <p:extLst>
      <p:ext uri="{BB962C8B-B14F-4D97-AF65-F5344CB8AC3E}">
        <p14:creationId xmlns:p14="http://schemas.microsoft.com/office/powerpoint/2010/main" val="92701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269028" y="1056439"/>
            <a:ext cx="6453218" cy="646331"/>
          </a:xfrm>
          <a:prstGeom prst="rect">
            <a:avLst/>
          </a:prstGeom>
          <a:noFill/>
        </p:spPr>
        <p:txBody>
          <a:bodyPr wrap="square" rtlCol="0">
            <a:spAutoFit/>
          </a:bodyPr>
          <a:lstStyle/>
          <a:p>
            <a:r>
              <a:rPr lang="en-US" sz="3600" dirty="0" smtClean="0"/>
              <a:t>What is “</a:t>
            </a:r>
            <a:r>
              <a:rPr lang="en-US" sz="3600" i="1" dirty="0" smtClean="0"/>
              <a:t>integrative research</a:t>
            </a:r>
            <a:r>
              <a:rPr lang="en-US" sz="3600" dirty="0" smtClean="0"/>
              <a:t>”?</a:t>
            </a:r>
            <a:endParaRPr lang="en-US" sz="3600" dirty="0"/>
          </a:p>
        </p:txBody>
      </p:sp>
      <p:pic>
        <p:nvPicPr>
          <p:cNvPr id="11" name="Picture 10"/>
          <p:cNvPicPr>
            <a:picLocks noChangeAspect="1"/>
          </p:cNvPicPr>
          <p:nvPr/>
        </p:nvPicPr>
        <p:blipFill>
          <a:blip r:embed="rId3"/>
          <a:stretch>
            <a:fillRect/>
          </a:stretch>
        </p:blipFill>
        <p:spPr>
          <a:xfrm>
            <a:off x="521471" y="1916526"/>
            <a:ext cx="7687034" cy="4439823"/>
          </a:xfrm>
          <a:prstGeom prst="rect">
            <a:avLst/>
          </a:prstGeom>
        </p:spPr>
      </p:pic>
      <p:sp>
        <p:nvSpPr>
          <p:cNvPr id="12" name="TextBox 11"/>
          <p:cNvSpPr txBox="1"/>
          <p:nvPr/>
        </p:nvSpPr>
        <p:spPr>
          <a:xfrm>
            <a:off x="9106466" y="5781040"/>
            <a:ext cx="2844800" cy="276999"/>
          </a:xfrm>
          <a:prstGeom prst="rect">
            <a:avLst/>
          </a:prstGeom>
          <a:noFill/>
        </p:spPr>
        <p:txBody>
          <a:bodyPr wrap="square" rtlCol="0">
            <a:spAutoFit/>
          </a:bodyPr>
          <a:lstStyle/>
          <a:p>
            <a:r>
              <a:rPr lang="en-US" sz="1200" dirty="0" smtClean="0"/>
              <a:t>(</a:t>
            </a:r>
            <a:r>
              <a:rPr lang="en-US" sz="1200" dirty="0" err="1" smtClean="0"/>
              <a:t>Steinert</a:t>
            </a:r>
            <a:r>
              <a:rPr lang="en-US" sz="1200" dirty="0" smtClean="0"/>
              <a:t> &amp; Whittington, 2013)</a:t>
            </a:r>
            <a:endParaRPr lang="en-US" sz="1200" dirty="0"/>
          </a:p>
        </p:txBody>
      </p:sp>
    </p:spTree>
    <p:extLst>
      <p:ext uri="{BB962C8B-B14F-4D97-AF65-F5344CB8AC3E}">
        <p14:creationId xmlns:p14="http://schemas.microsoft.com/office/powerpoint/2010/main" val="1227634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Research Domain Criteria - 2009</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12" name="TextBox 11"/>
          <p:cNvSpPr txBox="1"/>
          <p:nvPr/>
        </p:nvSpPr>
        <p:spPr>
          <a:xfrm>
            <a:off x="196146" y="6400412"/>
            <a:ext cx="2844800" cy="276999"/>
          </a:xfrm>
          <a:prstGeom prst="rect">
            <a:avLst/>
          </a:prstGeom>
          <a:noFill/>
        </p:spPr>
        <p:txBody>
          <a:bodyPr wrap="square" rtlCol="0">
            <a:spAutoFit/>
          </a:bodyPr>
          <a:lstStyle/>
          <a:p>
            <a:r>
              <a:rPr lang="en-US" sz="1200" dirty="0" smtClean="0"/>
              <a:t>(NIH, </a:t>
            </a:r>
            <a:r>
              <a:rPr lang="en-US" sz="1200" dirty="0" err="1" smtClean="0"/>
              <a:t>RDoC</a:t>
            </a:r>
            <a:r>
              <a:rPr lang="en-US" sz="1200" dirty="0" smtClean="0"/>
              <a:t>)</a:t>
            </a:r>
            <a:endParaRPr lang="en-US" sz="1200" dirty="0"/>
          </a:p>
        </p:txBody>
      </p:sp>
      <p:pic>
        <p:nvPicPr>
          <p:cNvPr id="1026" name="Picture 2" descr="see description linked below"/>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065" r="7946" b="2867"/>
          <a:stretch/>
        </p:blipFill>
        <p:spPr bwMode="auto">
          <a:xfrm>
            <a:off x="83249" y="1103630"/>
            <a:ext cx="6289040" cy="525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05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6533D874-F039-43B6-B214-73562DB46ECA}" type="slidenum">
              <a:rPr lang="en-US" smtClean="0"/>
              <a:t>16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12" name="TextBox 11"/>
          <p:cNvSpPr txBox="1"/>
          <p:nvPr/>
        </p:nvSpPr>
        <p:spPr>
          <a:xfrm>
            <a:off x="7694226" y="6079351"/>
            <a:ext cx="2844800" cy="276999"/>
          </a:xfrm>
          <a:prstGeom prst="rect">
            <a:avLst/>
          </a:prstGeom>
          <a:noFill/>
        </p:spPr>
        <p:txBody>
          <a:bodyPr wrap="square" rtlCol="0">
            <a:spAutoFit/>
          </a:bodyPr>
          <a:lstStyle/>
          <a:p>
            <a:r>
              <a:rPr lang="en-US" sz="1200" dirty="0" smtClean="0"/>
              <a:t>(NIH, </a:t>
            </a:r>
            <a:r>
              <a:rPr lang="en-US" sz="1200" dirty="0" err="1" smtClean="0"/>
              <a:t>RDoC</a:t>
            </a:r>
            <a:r>
              <a:rPr lang="en-US" sz="1200" dirty="0" smtClean="0"/>
              <a:t>)</a:t>
            </a:r>
            <a:endParaRPr lang="en-US" sz="1200" dirty="0"/>
          </a:p>
        </p:txBody>
      </p:sp>
      <p:pic>
        <p:nvPicPr>
          <p:cNvPr id="1026" name="Picture 2" descr="see description linked below"/>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065" r="7946" b="2867"/>
          <a:stretch/>
        </p:blipFill>
        <p:spPr bwMode="auto">
          <a:xfrm>
            <a:off x="83249" y="1103630"/>
            <a:ext cx="6289040" cy="5252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r="3470"/>
          <a:stretch/>
        </p:blipFill>
        <p:spPr>
          <a:xfrm>
            <a:off x="6413972" y="1119681"/>
            <a:ext cx="5652522" cy="5499149"/>
          </a:xfrm>
          <a:prstGeom prst="rect">
            <a:avLst/>
          </a:prstGeom>
        </p:spPr>
      </p:pic>
      <p:sp>
        <p:nvSpPr>
          <p:cNvPr id="9" name="TextBox 8"/>
          <p:cNvSpPr txBox="1"/>
          <p:nvPr/>
        </p:nvSpPr>
        <p:spPr>
          <a:xfrm>
            <a:off x="196146" y="6400412"/>
            <a:ext cx="2844800" cy="276999"/>
          </a:xfrm>
          <a:prstGeom prst="rect">
            <a:avLst/>
          </a:prstGeom>
          <a:noFill/>
        </p:spPr>
        <p:txBody>
          <a:bodyPr wrap="square" rtlCol="0">
            <a:spAutoFit/>
          </a:bodyPr>
          <a:lstStyle/>
          <a:p>
            <a:r>
              <a:rPr lang="en-US" sz="1200" dirty="0" smtClean="0"/>
              <a:t>(NIH, </a:t>
            </a:r>
            <a:r>
              <a:rPr lang="en-US" sz="1200" dirty="0" err="1" smtClean="0"/>
              <a:t>RDoC</a:t>
            </a:r>
            <a:r>
              <a:rPr lang="en-US" sz="1200" dirty="0" smtClean="0"/>
              <a:t>)</a:t>
            </a:r>
            <a:endParaRPr lang="en-US" sz="1200" dirty="0"/>
          </a:p>
        </p:txBody>
      </p:sp>
      <p:sp>
        <p:nvSpPr>
          <p:cNvPr id="11" name="TextBox 10"/>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Research Domain Criteria - 2009</a:t>
            </a:r>
            <a:endParaRPr lang="en-US" sz="4400" dirty="0">
              <a:solidFill>
                <a:schemeClr val="bg1"/>
              </a:solidFill>
            </a:endParaRPr>
          </a:p>
        </p:txBody>
      </p:sp>
    </p:spTree>
    <p:extLst>
      <p:ext uri="{BB962C8B-B14F-4D97-AF65-F5344CB8AC3E}">
        <p14:creationId xmlns:p14="http://schemas.microsoft.com/office/powerpoint/2010/main" val="3329685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378573" y="1135720"/>
            <a:ext cx="10699063" cy="5109091"/>
          </a:xfrm>
          <a:prstGeom prst="rect">
            <a:avLst/>
          </a:prstGeom>
          <a:noFill/>
        </p:spPr>
        <p:txBody>
          <a:bodyPr wrap="square" rtlCol="0">
            <a:spAutoFit/>
          </a:bodyPr>
          <a:lstStyle/>
          <a:p>
            <a:r>
              <a:rPr lang="en-US" sz="2800" dirty="0" smtClean="0"/>
              <a:t>Univariate, bivariate, multivariate?</a:t>
            </a:r>
          </a:p>
          <a:p>
            <a:r>
              <a:rPr lang="en-US" dirty="0" smtClean="0"/>
              <a:t>Can refer to specific statistical methods  or study designs</a:t>
            </a:r>
          </a:p>
          <a:p>
            <a:endParaRPr lang="en-US" dirty="0" smtClean="0"/>
          </a:p>
          <a:p>
            <a:endParaRPr lang="en-US" dirty="0"/>
          </a:p>
          <a:p>
            <a:r>
              <a:rPr lang="en-US" dirty="0" smtClean="0"/>
              <a:t>Examples:</a:t>
            </a:r>
          </a:p>
          <a:p>
            <a:endParaRPr lang="en-US" dirty="0" smtClean="0"/>
          </a:p>
          <a:p>
            <a:r>
              <a:rPr lang="en-US" i="1" u="sng" dirty="0" smtClean="0"/>
              <a:t>Univariate: </a:t>
            </a:r>
            <a:r>
              <a:rPr lang="en-US" dirty="0" smtClean="0"/>
              <a:t>One measurement is taken, and qualities of that measurement are observed</a:t>
            </a:r>
          </a:p>
          <a:p>
            <a:r>
              <a:rPr lang="en-US" dirty="0" smtClean="0"/>
              <a:t>	-mean, variance, one-sample t-test</a:t>
            </a:r>
          </a:p>
          <a:p>
            <a:endParaRPr lang="en-US" dirty="0"/>
          </a:p>
          <a:p>
            <a:endParaRPr lang="en-US" dirty="0" smtClean="0"/>
          </a:p>
          <a:p>
            <a:r>
              <a:rPr lang="en-US" i="1" u="sng" dirty="0" smtClean="0"/>
              <a:t>Bivariate</a:t>
            </a:r>
            <a:r>
              <a:rPr lang="en-US" i="1" dirty="0" smtClean="0"/>
              <a:t>: </a:t>
            </a:r>
            <a:r>
              <a:rPr lang="en-US" dirty="0" smtClean="0"/>
              <a:t>Two measurements are taken, and their relationship is examined</a:t>
            </a:r>
          </a:p>
          <a:p>
            <a:r>
              <a:rPr lang="en-US" dirty="0"/>
              <a:t>	</a:t>
            </a:r>
            <a:r>
              <a:rPr lang="en-US" dirty="0" smtClean="0"/>
              <a:t>-Correlation, two-sample t-test, chi-squared test of contingency table</a:t>
            </a:r>
          </a:p>
          <a:p>
            <a:endParaRPr lang="en-US" dirty="0" smtClean="0"/>
          </a:p>
          <a:p>
            <a:endParaRPr lang="en-US" dirty="0" smtClean="0"/>
          </a:p>
          <a:p>
            <a:endParaRPr lang="en-US" dirty="0"/>
          </a:p>
          <a:p>
            <a:r>
              <a:rPr lang="en-US" i="1" u="sng" dirty="0" smtClean="0"/>
              <a:t>Multivariate</a:t>
            </a:r>
            <a:r>
              <a:rPr lang="en-US" dirty="0" smtClean="0"/>
              <a:t>: </a:t>
            </a:r>
            <a:r>
              <a:rPr lang="en-US" sz="2800" b="1" dirty="0" smtClean="0"/>
              <a:t>EVERYTHING ELSE</a:t>
            </a:r>
          </a:p>
          <a:p>
            <a:endParaRPr lang="en-US" dirty="0"/>
          </a:p>
        </p:txBody>
      </p:sp>
      <p:pic>
        <p:nvPicPr>
          <p:cNvPr id="9" name="Picture 8"/>
          <p:cNvPicPr>
            <a:picLocks noChangeAspect="1"/>
          </p:cNvPicPr>
          <p:nvPr/>
        </p:nvPicPr>
        <p:blipFill>
          <a:blip r:embed="rId3"/>
          <a:stretch>
            <a:fillRect/>
          </a:stretch>
        </p:blipFill>
        <p:spPr>
          <a:xfrm>
            <a:off x="8864657" y="1339567"/>
            <a:ext cx="2984884" cy="2393867"/>
          </a:xfrm>
          <a:prstGeom prst="rect">
            <a:avLst/>
          </a:prstGeom>
        </p:spPr>
      </p:pic>
      <p:pic>
        <p:nvPicPr>
          <p:cNvPr id="10" name="Picture 9"/>
          <p:cNvPicPr>
            <a:picLocks noChangeAspect="1"/>
          </p:cNvPicPr>
          <p:nvPr/>
        </p:nvPicPr>
        <p:blipFill>
          <a:blip r:embed="rId4"/>
          <a:stretch>
            <a:fillRect/>
          </a:stretch>
        </p:blipFill>
        <p:spPr>
          <a:xfrm>
            <a:off x="8075441" y="3968735"/>
            <a:ext cx="3009050" cy="2276076"/>
          </a:xfrm>
          <a:prstGeom prst="rect">
            <a:avLst/>
          </a:prstGeom>
        </p:spPr>
      </p:pic>
    </p:spTree>
    <p:extLst>
      <p:ext uri="{BB962C8B-B14F-4D97-AF65-F5344CB8AC3E}">
        <p14:creationId xmlns:p14="http://schemas.microsoft.com/office/powerpoint/2010/main" val="2798297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378573" y="1135720"/>
            <a:ext cx="10699063" cy="6432530"/>
          </a:xfrm>
          <a:prstGeom prst="rect">
            <a:avLst/>
          </a:prstGeom>
          <a:noFill/>
        </p:spPr>
        <p:txBody>
          <a:bodyPr wrap="square" rtlCol="0">
            <a:spAutoFit/>
          </a:bodyPr>
          <a:lstStyle/>
          <a:p>
            <a:r>
              <a:rPr lang="en-US" sz="2800" b="1" dirty="0" smtClean="0"/>
              <a:t>Data </a:t>
            </a:r>
            <a:r>
              <a:rPr lang="en-US" sz="2800" b="1" dirty="0" smtClean="0"/>
              <a:t>types </a:t>
            </a:r>
          </a:p>
          <a:p>
            <a:r>
              <a:rPr lang="en-US" sz="2400" dirty="0" smtClean="0"/>
              <a:t>Can </a:t>
            </a:r>
            <a:r>
              <a:rPr lang="en-US" sz="2400" dirty="0" smtClean="0"/>
              <a:t>refer to </a:t>
            </a:r>
            <a:r>
              <a:rPr lang="en-US" sz="2400" b="1" dirty="0" smtClean="0"/>
              <a:t>data </a:t>
            </a:r>
            <a:r>
              <a:rPr lang="en-US" sz="2400" b="1" dirty="0" smtClean="0"/>
              <a:t>source </a:t>
            </a:r>
            <a:r>
              <a:rPr lang="en-US" sz="2400" dirty="0" smtClean="0"/>
              <a:t>(e.g. </a:t>
            </a:r>
            <a:r>
              <a:rPr lang="en-US" sz="2400" dirty="0" err="1" smtClean="0"/>
              <a:t>RDoC</a:t>
            </a:r>
            <a:r>
              <a:rPr lang="en-US" sz="2400" dirty="0" smtClean="0"/>
              <a:t> paradigms) or </a:t>
            </a:r>
            <a:r>
              <a:rPr lang="en-US" sz="2400" b="1" dirty="0" smtClean="0"/>
              <a:t>structure</a:t>
            </a:r>
            <a:endParaRPr lang="en-US" sz="2400" b="1" dirty="0" smtClean="0"/>
          </a:p>
          <a:p>
            <a:endParaRPr lang="en-US" dirty="0" smtClean="0"/>
          </a:p>
          <a:p>
            <a:endParaRPr lang="en-US" dirty="0"/>
          </a:p>
          <a:p>
            <a:r>
              <a:rPr lang="en-US" dirty="0" smtClean="0"/>
              <a:t>Examples:</a:t>
            </a:r>
          </a:p>
          <a:p>
            <a:endParaRPr lang="en-US" dirty="0" smtClean="0"/>
          </a:p>
          <a:p>
            <a:r>
              <a:rPr lang="en-US" i="1" u="sng" dirty="0" smtClean="0"/>
              <a:t>Multi-modal neuroimaging:</a:t>
            </a:r>
          </a:p>
          <a:p>
            <a:endParaRPr lang="en-US" i="1" u="sng" dirty="0"/>
          </a:p>
          <a:p>
            <a:endParaRPr lang="en-US" i="1" u="sng" dirty="0" smtClean="0"/>
          </a:p>
          <a:p>
            <a:endParaRPr lang="en-US" i="1" u="sng" dirty="0"/>
          </a:p>
          <a:p>
            <a:endParaRPr lang="en-US" i="1" u="sng" dirty="0" smtClean="0"/>
          </a:p>
          <a:p>
            <a:r>
              <a:rPr lang="en-US" i="1" u="sng" dirty="0" smtClean="0"/>
              <a:t>Data structure</a:t>
            </a:r>
          </a:p>
          <a:p>
            <a:r>
              <a:rPr lang="en-US" i="1" dirty="0" smtClean="0"/>
              <a:t>practical elements </a:t>
            </a:r>
          </a:p>
          <a:p>
            <a:r>
              <a:rPr lang="en-US" i="1" dirty="0" smtClean="0"/>
              <a:t>(form)</a:t>
            </a:r>
          </a:p>
          <a:p>
            <a:endParaRPr lang="en-US" i="1" dirty="0" smtClean="0"/>
          </a:p>
          <a:p>
            <a:r>
              <a:rPr lang="en-US" i="1" dirty="0" smtClean="0"/>
              <a:t>design elements</a:t>
            </a:r>
          </a:p>
          <a:p>
            <a:r>
              <a:rPr lang="en-US" i="1" dirty="0" smtClean="0"/>
              <a:t>(bias, </a:t>
            </a:r>
            <a:r>
              <a:rPr lang="en-US" i="1" dirty="0" err="1" smtClean="0"/>
              <a:t>missingness</a:t>
            </a:r>
            <a:r>
              <a:rPr lang="en-US" i="1" dirty="0" smtClean="0"/>
              <a:t>, provenance)</a:t>
            </a:r>
          </a:p>
          <a:p>
            <a:endParaRPr lang="en-US" i="1" u="sng" dirty="0"/>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3"/>
          <a:stretch>
            <a:fillRect/>
          </a:stretch>
        </p:blipFill>
        <p:spPr>
          <a:xfrm>
            <a:off x="3547030" y="2650012"/>
            <a:ext cx="1509361" cy="1547843"/>
          </a:xfrm>
          <a:prstGeom prst="rect">
            <a:avLst/>
          </a:prstGeom>
        </p:spPr>
      </p:pic>
      <p:pic>
        <p:nvPicPr>
          <p:cNvPr id="7" name="Picture 6"/>
          <p:cNvPicPr>
            <a:picLocks noChangeAspect="1"/>
          </p:cNvPicPr>
          <p:nvPr/>
        </p:nvPicPr>
        <p:blipFill>
          <a:blip r:embed="rId4"/>
          <a:stretch>
            <a:fillRect/>
          </a:stretch>
        </p:blipFill>
        <p:spPr>
          <a:xfrm>
            <a:off x="5075147" y="2650012"/>
            <a:ext cx="3994781" cy="1547843"/>
          </a:xfrm>
          <a:prstGeom prst="rect">
            <a:avLst/>
          </a:prstGeom>
        </p:spPr>
      </p:pic>
      <p:pic>
        <p:nvPicPr>
          <p:cNvPr id="9" name="Picture 8"/>
          <p:cNvPicPr>
            <a:picLocks noChangeAspect="1"/>
          </p:cNvPicPr>
          <p:nvPr/>
        </p:nvPicPr>
        <p:blipFill>
          <a:blip r:embed="rId5"/>
          <a:stretch>
            <a:fillRect/>
          </a:stretch>
        </p:blipFill>
        <p:spPr>
          <a:xfrm>
            <a:off x="9088684" y="2652844"/>
            <a:ext cx="1356513" cy="15450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0888" y="4430524"/>
            <a:ext cx="4707947" cy="2258726"/>
          </a:xfrm>
          <a:prstGeom prst="rect">
            <a:avLst/>
          </a:prstGeom>
        </p:spPr>
      </p:pic>
      <p:sp>
        <p:nvSpPr>
          <p:cNvPr id="11" name="TextBox 10"/>
          <p:cNvSpPr txBox="1"/>
          <p:nvPr/>
        </p:nvSpPr>
        <p:spPr>
          <a:xfrm>
            <a:off x="8514986" y="6571209"/>
            <a:ext cx="3063531" cy="276999"/>
          </a:xfrm>
          <a:prstGeom prst="rect">
            <a:avLst/>
          </a:prstGeom>
          <a:noFill/>
        </p:spPr>
        <p:txBody>
          <a:bodyPr wrap="square" rtlCol="0">
            <a:spAutoFit/>
          </a:bodyPr>
          <a:lstStyle/>
          <a:p>
            <a:r>
              <a:rPr lang="en-US" sz="1200" dirty="0" smtClean="0"/>
              <a:t>(http</a:t>
            </a:r>
            <a:r>
              <a:rPr lang="en-US" sz="1200" dirty="0"/>
              <a:t>://</a:t>
            </a:r>
            <a:r>
              <a:rPr lang="en-US" sz="1200" dirty="0" smtClean="0"/>
              <a:t>venus.ifca.unican.es/Rintro)</a:t>
            </a:r>
            <a:endParaRPr lang="en-US" sz="1200" dirty="0"/>
          </a:p>
        </p:txBody>
      </p:sp>
    </p:spTree>
    <p:extLst>
      <p:ext uri="{BB962C8B-B14F-4D97-AF65-F5344CB8AC3E}">
        <p14:creationId xmlns:p14="http://schemas.microsoft.com/office/powerpoint/2010/main" val="2575867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19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378573" y="1135720"/>
            <a:ext cx="10699063" cy="4462760"/>
          </a:xfrm>
          <a:prstGeom prst="rect">
            <a:avLst/>
          </a:prstGeom>
          <a:noFill/>
        </p:spPr>
        <p:txBody>
          <a:bodyPr wrap="square" rtlCol="0">
            <a:spAutoFit/>
          </a:bodyPr>
          <a:lstStyle/>
          <a:p>
            <a:r>
              <a:rPr lang="en-US" sz="2800" b="1" dirty="0" smtClean="0"/>
              <a:t>Key aspects of designing an integrative study:</a:t>
            </a:r>
          </a:p>
          <a:p>
            <a:endParaRPr lang="en-US" sz="2800" dirty="0"/>
          </a:p>
          <a:p>
            <a:pPr marL="457200" indent="-457200">
              <a:buFont typeface="Arial" panose="020B0604020202020204" pitchFamily="34" charset="0"/>
              <a:buChar char="•"/>
            </a:pPr>
            <a:r>
              <a:rPr lang="en-US" sz="2800" dirty="0" smtClean="0"/>
              <a:t>Identifying key outcome(s) of interest</a:t>
            </a:r>
          </a:p>
          <a:p>
            <a:pPr marL="914400" lvl="1" indent="-457200">
              <a:buFont typeface="Arial" panose="020B0604020202020204" pitchFamily="34" charset="0"/>
              <a:buChar char="•"/>
            </a:pPr>
            <a:r>
              <a:rPr lang="en-US" sz="2000" dirty="0" smtClean="0"/>
              <a:t>Sometimes the goal is to use a multitude of measures to discover new (or latent, unobserved) features of the data. However, even this requires a basis for interpreting results (i.e. </a:t>
            </a:r>
            <a:r>
              <a:rPr lang="en-US" sz="2000" i="1" dirty="0" smtClean="0"/>
              <a:t>reference variables</a:t>
            </a:r>
            <a:r>
              <a:rPr lang="en-US" sz="2000" dirty="0" smtClean="0"/>
              <a: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Understanding the structure of your data</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Identifying opportunities for analysis </a:t>
            </a:r>
            <a:r>
              <a:rPr lang="en-US" sz="2800" dirty="0" smtClean="0"/>
              <a:t>and modes of </a:t>
            </a:r>
            <a:r>
              <a:rPr lang="en-US" sz="2800" b="1" dirty="0" smtClean="0"/>
              <a:t>internal &amp; external validation</a:t>
            </a:r>
            <a:endParaRPr lang="en-US" b="1" dirty="0"/>
          </a:p>
        </p:txBody>
      </p:sp>
    </p:spTree>
    <p:extLst>
      <p:ext uri="{BB962C8B-B14F-4D97-AF65-F5344CB8AC3E}">
        <p14:creationId xmlns:p14="http://schemas.microsoft.com/office/powerpoint/2010/main" val="1545764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5"/>
          <p:cNvSpPr txBox="1">
            <a:spLocks noGrp="1"/>
          </p:cNvSpPr>
          <p:nvPr>
            <p:ph type="body" idx="4294967295"/>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None/>
            </a:pPr>
            <a:endParaRPr sz="1200">
              <a:solidFill>
                <a:schemeClr val="dk1"/>
              </a:solidFill>
              <a:latin typeface="Open Sans Light"/>
              <a:ea typeface="Open Sans Light"/>
              <a:cs typeface="Open Sans Light"/>
              <a:sym typeface="Open Sans Light"/>
            </a:endParaRPr>
          </a:p>
        </p:txBody>
      </p:sp>
      <p:sp>
        <p:nvSpPr>
          <p:cNvPr id="191" name="Google Shape;191;p35"/>
          <p:cNvSpPr txBox="1"/>
          <p:nvPr/>
        </p:nvSpPr>
        <p:spPr>
          <a:xfrm>
            <a:off x="0" y="-21300"/>
            <a:ext cx="12192000" cy="6858000"/>
          </a:xfrm>
          <a:prstGeom prst="rect">
            <a:avLst/>
          </a:prstGeom>
          <a:solidFill>
            <a:srgbClr val="333F50">
              <a:alpha val="796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92" name="Google Shape;192;p35"/>
          <p:cNvGrpSpPr/>
          <p:nvPr/>
        </p:nvGrpSpPr>
        <p:grpSpPr>
          <a:xfrm>
            <a:off x="1360543" y="465645"/>
            <a:ext cx="9470916" cy="5336648"/>
            <a:chOff x="3919455" y="1988598"/>
            <a:chExt cx="4777500" cy="1768039"/>
          </a:xfrm>
        </p:grpSpPr>
        <p:sp>
          <p:nvSpPr>
            <p:cNvPr id="193" name="Google Shape;193;p35"/>
            <p:cNvSpPr txBox="1"/>
            <p:nvPr/>
          </p:nvSpPr>
          <p:spPr>
            <a:xfrm>
              <a:off x="4281860" y="1988598"/>
              <a:ext cx="4052700" cy="43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9D9D9"/>
                </a:buClr>
                <a:buSzPts val="3600"/>
                <a:buFont typeface="Arial"/>
                <a:buNone/>
              </a:pPr>
              <a:r>
                <a:rPr lang="en-US" sz="3600" b="1">
                  <a:solidFill>
                    <a:srgbClr val="D9D9D9"/>
                  </a:solidFill>
                </a:rPr>
                <a:t>CAMH Land Acknowledgement</a:t>
              </a:r>
              <a:endParaRPr sz="1500"/>
            </a:p>
          </p:txBody>
        </p:sp>
        <p:sp>
          <p:nvSpPr>
            <p:cNvPr id="194" name="Google Shape;194;p35"/>
            <p:cNvSpPr txBox="1"/>
            <p:nvPr/>
          </p:nvSpPr>
          <p:spPr>
            <a:xfrm>
              <a:off x="3919455" y="2373636"/>
              <a:ext cx="4777500" cy="138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CAMH is situated on lands that have been occupied by First Nations for millennia; lands rich in civilizations with knowledge of medicine, architecture, technology, and extensive trade routes throughout the Americas. In 1860, the site of CAMH appeared in the Colonial Records Office of British Crown as the council grounds of the Mississaugas of the New Credit, as they were known at the time.</a:t>
              </a: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Today, Toronto is covered by the Toronto Purchase, treaty No. 13 of 1805 with the Mississaugas of the Credit.</a:t>
              </a: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Toronto is now home to a vast diversity of First Nations, Inuit, and Métis who enrich this city.</a:t>
              </a: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CAMH is committed to reconciliation. We will honour the land through programs and places that reflect and respect its heritage. We will embrace the healing traditions of the Ancestors, and weave them into our caring practices. We will create new relationships and partnerships with First Nations, Inuit, and Métis and share the land and protect it for future generations.</a:t>
              </a:r>
              <a:endParaRPr sz="1700">
                <a:solidFill>
                  <a:schemeClr val="lt1"/>
                </a:solidFill>
                <a:latin typeface="Open Sans Light"/>
                <a:ea typeface="Open Sans Light"/>
                <a:cs typeface="Open Sans Light"/>
                <a:sym typeface="Open Sans Light"/>
              </a:endParaRPr>
            </a:p>
          </p:txBody>
        </p:sp>
      </p:grpSp>
      <p:cxnSp>
        <p:nvCxnSpPr>
          <p:cNvPr id="195" name="Google Shape;195;p35"/>
          <p:cNvCxnSpPr/>
          <p:nvPr/>
        </p:nvCxnSpPr>
        <p:spPr>
          <a:xfrm>
            <a:off x="4753000" y="1367450"/>
            <a:ext cx="2685900" cy="0"/>
          </a:xfrm>
          <a:prstGeom prst="straightConnector1">
            <a:avLst/>
          </a:prstGeom>
          <a:noFill/>
          <a:ln w="9525" cap="flat" cmpd="sng">
            <a:solidFill>
              <a:srgbClr val="FFC000"/>
            </a:solidFill>
            <a:prstDash val="solid"/>
            <a:miter lim="800000"/>
            <a:headEnd type="none" w="med" len="med"/>
            <a:tailEnd type="none" w="med" len="med"/>
          </a:ln>
        </p:spPr>
      </p:cxnSp>
      <p:pic>
        <p:nvPicPr>
          <p:cNvPr id="196" name="Google Shape;196;p35"/>
          <p:cNvPicPr preferRelativeResize="0"/>
          <p:nvPr/>
        </p:nvPicPr>
        <p:blipFill>
          <a:blip r:embed="rId4">
            <a:alphaModFix/>
          </a:blip>
          <a:stretch>
            <a:fillRect/>
          </a:stretch>
        </p:blipFill>
        <p:spPr>
          <a:xfrm>
            <a:off x="242834" y="6062667"/>
            <a:ext cx="4322365" cy="569833"/>
          </a:xfrm>
          <a:prstGeom prst="rect">
            <a:avLst/>
          </a:prstGeom>
          <a:noFill/>
          <a:ln>
            <a:noFill/>
          </a:ln>
        </p:spPr>
      </p:pic>
      <p:pic>
        <p:nvPicPr>
          <p:cNvPr id="197" name="Google Shape;197;p35"/>
          <p:cNvPicPr preferRelativeResize="0"/>
          <p:nvPr/>
        </p:nvPicPr>
        <p:blipFill rotWithShape="1">
          <a:blip r:embed="rId5">
            <a:alphaModFix/>
          </a:blip>
          <a:srcRect l="19211" r="17509" b="31210"/>
          <a:stretch/>
        </p:blipFill>
        <p:spPr>
          <a:xfrm>
            <a:off x="8373700" y="5911783"/>
            <a:ext cx="1703211" cy="871599"/>
          </a:xfrm>
          <a:prstGeom prst="rect">
            <a:avLst/>
          </a:prstGeom>
          <a:noFill/>
          <a:ln>
            <a:noFill/>
          </a:ln>
        </p:spPr>
      </p:pic>
      <p:pic>
        <p:nvPicPr>
          <p:cNvPr id="198" name="Google Shape;198;p35"/>
          <p:cNvPicPr preferRelativeResize="0"/>
          <p:nvPr/>
        </p:nvPicPr>
        <p:blipFill rotWithShape="1">
          <a:blip r:embed="rId5">
            <a:alphaModFix/>
          </a:blip>
          <a:srcRect l="25689" t="68607" r="41063"/>
          <a:stretch/>
        </p:blipFill>
        <p:spPr>
          <a:xfrm>
            <a:off x="9974567" y="5802300"/>
            <a:ext cx="1960931" cy="871567"/>
          </a:xfrm>
          <a:prstGeom prst="rect">
            <a:avLst/>
          </a:prstGeom>
          <a:noFill/>
          <a:ln>
            <a:noFill/>
          </a:ln>
        </p:spPr>
      </p:pic>
    </p:spTree>
    <p:extLst>
      <p:ext uri="{BB962C8B-B14F-4D97-AF65-F5344CB8AC3E}">
        <p14:creationId xmlns:p14="http://schemas.microsoft.com/office/powerpoint/2010/main" val="389484744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Variable vs. person-centered approaches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35030" y="6400412"/>
            <a:ext cx="3026524" cy="276999"/>
          </a:xfrm>
          <a:prstGeom prst="rect">
            <a:avLst/>
          </a:prstGeom>
          <a:noFill/>
        </p:spPr>
        <p:txBody>
          <a:bodyPr wrap="square" rtlCol="0">
            <a:spAutoFit/>
          </a:bodyPr>
          <a:lstStyle/>
          <a:p>
            <a:r>
              <a:rPr lang="en-US" sz="1200" dirty="0" smtClean="0"/>
              <a:t>(Howard et al., 2018, Org Res Methods)</a:t>
            </a:r>
            <a:endParaRPr lang="en-US" sz="1200" dirty="0"/>
          </a:p>
        </p:txBody>
      </p:sp>
      <p:sp>
        <p:nvSpPr>
          <p:cNvPr id="3" name="TextBox 2"/>
          <p:cNvSpPr txBox="1"/>
          <p:nvPr/>
        </p:nvSpPr>
        <p:spPr>
          <a:xfrm>
            <a:off x="7311074" y="1425981"/>
            <a:ext cx="3095080" cy="584775"/>
          </a:xfrm>
          <a:prstGeom prst="rect">
            <a:avLst/>
          </a:prstGeom>
          <a:noFill/>
        </p:spPr>
        <p:txBody>
          <a:bodyPr wrap="square" rtlCol="0">
            <a:spAutoFit/>
          </a:bodyPr>
          <a:lstStyle/>
          <a:p>
            <a:pPr algn="ctr"/>
            <a:r>
              <a:rPr lang="en-US" sz="3200" dirty="0" smtClean="0"/>
              <a:t>Person-centered</a:t>
            </a:r>
            <a:endParaRPr lang="en-US" sz="3200" dirty="0"/>
          </a:p>
        </p:txBody>
      </p:sp>
      <p:sp>
        <p:nvSpPr>
          <p:cNvPr id="10" name="TextBox 9"/>
          <p:cNvSpPr txBox="1"/>
          <p:nvPr/>
        </p:nvSpPr>
        <p:spPr>
          <a:xfrm>
            <a:off x="329068" y="1382227"/>
            <a:ext cx="5206839" cy="584775"/>
          </a:xfrm>
          <a:prstGeom prst="rect">
            <a:avLst/>
          </a:prstGeom>
          <a:noFill/>
        </p:spPr>
        <p:txBody>
          <a:bodyPr wrap="square" rtlCol="0">
            <a:spAutoFit/>
          </a:bodyPr>
          <a:lstStyle/>
          <a:p>
            <a:pPr algn="ctr"/>
            <a:r>
              <a:rPr lang="en-US" sz="3200" dirty="0" smtClean="0"/>
              <a:t>Variable-centered</a:t>
            </a:r>
            <a:endParaRPr lang="en-US" sz="3200" dirty="0"/>
          </a:p>
        </p:txBody>
      </p:sp>
      <p:sp>
        <p:nvSpPr>
          <p:cNvPr id="11" name="TextBox 10"/>
          <p:cNvSpPr txBox="1"/>
          <p:nvPr/>
        </p:nvSpPr>
        <p:spPr>
          <a:xfrm>
            <a:off x="425169" y="2073417"/>
            <a:ext cx="5014638" cy="1200329"/>
          </a:xfrm>
          <a:prstGeom prst="rect">
            <a:avLst/>
          </a:prstGeom>
          <a:solidFill>
            <a:schemeClr val="accent1">
              <a:lumMod val="20000"/>
              <a:lumOff val="80000"/>
            </a:schemeClr>
          </a:solidFill>
        </p:spPr>
        <p:txBody>
          <a:bodyPr wrap="square" rtlCol="0">
            <a:spAutoFit/>
          </a:bodyPr>
          <a:lstStyle/>
          <a:p>
            <a:pPr algn="ctr"/>
            <a:r>
              <a:rPr lang="en-US" dirty="0" smtClean="0"/>
              <a:t>“The </a:t>
            </a:r>
            <a:r>
              <a:rPr lang="en-US" dirty="0"/>
              <a:t>variable-centered approach is the traditional and dominant approach in the social sciences, and its purpose is to explain relationships between variables of interest in a </a:t>
            </a:r>
            <a:r>
              <a:rPr lang="en-US" dirty="0" smtClean="0"/>
              <a:t>population”</a:t>
            </a:r>
            <a:endParaRPr lang="en-US" dirty="0"/>
          </a:p>
        </p:txBody>
      </p:sp>
      <p:sp>
        <p:nvSpPr>
          <p:cNvPr id="13" name="TextBox 12"/>
          <p:cNvSpPr txBox="1"/>
          <p:nvPr/>
        </p:nvSpPr>
        <p:spPr>
          <a:xfrm>
            <a:off x="6255195" y="2073417"/>
            <a:ext cx="5206838" cy="1200329"/>
          </a:xfrm>
          <a:prstGeom prst="rect">
            <a:avLst/>
          </a:prstGeom>
          <a:solidFill>
            <a:schemeClr val="accent4">
              <a:lumMod val="40000"/>
              <a:lumOff val="60000"/>
            </a:schemeClr>
          </a:solidFill>
        </p:spPr>
        <p:txBody>
          <a:bodyPr wrap="square" rtlCol="0">
            <a:spAutoFit/>
          </a:bodyPr>
          <a:lstStyle/>
          <a:p>
            <a:pPr algn="ctr"/>
            <a:r>
              <a:rPr lang="en-US" dirty="0"/>
              <a:t>“categorizing subjects into common subpopulations based on substantive variables and </a:t>
            </a:r>
            <a:r>
              <a:rPr lang="en-US" dirty="0" smtClean="0"/>
              <a:t>understanding </a:t>
            </a:r>
            <a:r>
              <a:rPr lang="en-US" dirty="0"/>
              <a:t>the relations of these subpopulations with predictors, correlates, or </a:t>
            </a:r>
            <a:r>
              <a:rPr lang="en-US" dirty="0" smtClean="0"/>
              <a:t>outcomes”</a:t>
            </a:r>
            <a:endParaRPr lang="en-US" dirty="0"/>
          </a:p>
        </p:txBody>
      </p:sp>
    </p:spTree>
    <p:extLst>
      <p:ext uri="{BB962C8B-B14F-4D97-AF65-F5344CB8AC3E}">
        <p14:creationId xmlns:p14="http://schemas.microsoft.com/office/powerpoint/2010/main" val="1230119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Variable vs. person-centered approaches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35030" y="6400412"/>
            <a:ext cx="3026524" cy="276999"/>
          </a:xfrm>
          <a:prstGeom prst="rect">
            <a:avLst/>
          </a:prstGeom>
          <a:noFill/>
        </p:spPr>
        <p:txBody>
          <a:bodyPr wrap="square" rtlCol="0">
            <a:spAutoFit/>
          </a:bodyPr>
          <a:lstStyle/>
          <a:p>
            <a:r>
              <a:rPr lang="en-US" sz="1200" dirty="0" smtClean="0"/>
              <a:t>(Howard et al., 2018, Org Res Methods)</a:t>
            </a:r>
            <a:endParaRPr lang="en-US" sz="1200" dirty="0"/>
          </a:p>
        </p:txBody>
      </p:sp>
      <p:sp>
        <p:nvSpPr>
          <p:cNvPr id="9" name="TextBox 8"/>
          <p:cNvSpPr txBox="1"/>
          <p:nvPr/>
        </p:nvSpPr>
        <p:spPr>
          <a:xfrm>
            <a:off x="6255195" y="4512948"/>
            <a:ext cx="5206838" cy="1661993"/>
          </a:xfrm>
          <a:prstGeom prst="rect">
            <a:avLst/>
          </a:prstGeom>
          <a:solidFill>
            <a:schemeClr val="accent4">
              <a:lumMod val="40000"/>
              <a:lumOff val="60000"/>
            </a:schemeClr>
          </a:solidFill>
        </p:spPr>
        <p:txBody>
          <a:bodyPr wrap="square" rtlCol="0">
            <a:spAutoFit/>
          </a:bodyPr>
          <a:lstStyle/>
          <a:p>
            <a:pPr algn="ctr"/>
            <a:r>
              <a:rPr lang="en-US" dirty="0" smtClean="0"/>
              <a:t>“an </a:t>
            </a:r>
            <a:r>
              <a:rPr lang="en-US" dirty="0"/>
              <a:t>individual’s prior behaviors, genetic makeup, and contextual risk or protective factors operate as an integrated whole; taken in isolation, they may lose their meaning and consequence for that individual’s behavioral </a:t>
            </a:r>
            <a:r>
              <a:rPr lang="en-US" dirty="0" smtClean="0"/>
              <a:t>course”</a:t>
            </a:r>
          </a:p>
          <a:p>
            <a:pPr algn="ctr"/>
            <a:r>
              <a:rPr lang="en-US" sz="1200" i="1" dirty="0" smtClean="0"/>
              <a:t>- </a:t>
            </a:r>
            <a:r>
              <a:rPr lang="en-US" sz="1200" i="1" dirty="0" err="1" smtClean="0"/>
              <a:t>Sterba</a:t>
            </a:r>
            <a:r>
              <a:rPr lang="en-US" sz="1200" i="1" dirty="0" smtClean="0"/>
              <a:t> and Bauer, 2010</a:t>
            </a:r>
            <a:endParaRPr lang="en-US" sz="1200" i="1" dirty="0"/>
          </a:p>
        </p:txBody>
      </p:sp>
      <p:sp>
        <p:nvSpPr>
          <p:cNvPr id="3" name="TextBox 2"/>
          <p:cNvSpPr txBox="1"/>
          <p:nvPr/>
        </p:nvSpPr>
        <p:spPr>
          <a:xfrm>
            <a:off x="7311074" y="1425981"/>
            <a:ext cx="3095080" cy="584775"/>
          </a:xfrm>
          <a:prstGeom prst="rect">
            <a:avLst/>
          </a:prstGeom>
          <a:noFill/>
        </p:spPr>
        <p:txBody>
          <a:bodyPr wrap="square" rtlCol="0">
            <a:spAutoFit/>
          </a:bodyPr>
          <a:lstStyle/>
          <a:p>
            <a:pPr algn="ctr"/>
            <a:r>
              <a:rPr lang="en-US" sz="3200" dirty="0" smtClean="0"/>
              <a:t>Person-centered</a:t>
            </a:r>
            <a:endParaRPr lang="en-US" sz="3200" dirty="0"/>
          </a:p>
        </p:txBody>
      </p:sp>
      <p:sp>
        <p:nvSpPr>
          <p:cNvPr id="10" name="TextBox 9"/>
          <p:cNvSpPr txBox="1"/>
          <p:nvPr/>
        </p:nvSpPr>
        <p:spPr>
          <a:xfrm>
            <a:off x="329068" y="1382227"/>
            <a:ext cx="5206839" cy="584775"/>
          </a:xfrm>
          <a:prstGeom prst="rect">
            <a:avLst/>
          </a:prstGeom>
          <a:noFill/>
        </p:spPr>
        <p:txBody>
          <a:bodyPr wrap="square" rtlCol="0">
            <a:spAutoFit/>
          </a:bodyPr>
          <a:lstStyle/>
          <a:p>
            <a:pPr algn="ctr"/>
            <a:r>
              <a:rPr lang="en-US" sz="3200" dirty="0" smtClean="0"/>
              <a:t>Variable-centered</a:t>
            </a:r>
            <a:endParaRPr lang="en-US" sz="3200" dirty="0"/>
          </a:p>
        </p:txBody>
      </p:sp>
      <p:sp>
        <p:nvSpPr>
          <p:cNvPr id="11" name="TextBox 10"/>
          <p:cNvSpPr txBox="1"/>
          <p:nvPr/>
        </p:nvSpPr>
        <p:spPr>
          <a:xfrm>
            <a:off x="425169" y="2073417"/>
            <a:ext cx="5014638" cy="1200329"/>
          </a:xfrm>
          <a:prstGeom prst="rect">
            <a:avLst/>
          </a:prstGeom>
          <a:solidFill>
            <a:schemeClr val="accent1">
              <a:lumMod val="20000"/>
              <a:lumOff val="80000"/>
            </a:schemeClr>
          </a:solidFill>
        </p:spPr>
        <p:txBody>
          <a:bodyPr wrap="square" rtlCol="0">
            <a:spAutoFit/>
          </a:bodyPr>
          <a:lstStyle/>
          <a:p>
            <a:pPr algn="ctr"/>
            <a:r>
              <a:rPr lang="en-US" dirty="0" smtClean="0"/>
              <a:t>“The </a:t>
            </a:r>
            <a:r>
              <a:rPr lang="en-US" dirty="0"/>
              <a:t>variable-centered approach is the traditional and dominant approach in the social sciences, and its purpose is to explain relationships between variables of interest in a </a:t>
            </a:r>
            <a:r>
              <a:rPr lang="en-US" dirty="0" smtClean="0"/>
              <a:t>population”</a:t>
            </a:r>
            <a:endParaRPr lang="en-US" dirty="0"/>
          </a:p>
        </p:txBody>
      </p:sp>
      <p:sp>
        <p:nvSpPr>
          <p:cNvPr id="12" name="TextBox 11"/>
          <p:cNvSpPr txBox="1"/>
          <p:nvPr/>
        </p:nvSpPr>
        <p:spPr>
          <a:xfrm>
            <a:off x="7311074" y="3839097"/>
            <a:ext cx="3095080" cy="584775"/>
          </a:xfrm>
          <a:prstGeom prst="rect">
            <a:avLst/>
          </a:prstGeom>
          <a:noFill/>
        </p:spPr>
        <p:txBody>
          <a:bodyPr wrap="square" rtlCol="0">
            <a:spAutoFit/>
          </a:bodyPr>
          <a:lstStyle/>
          <a:p>
            <a:pPr algn="ctr"/>
            <a:r>
              <a:rPr lang="en-US" sz="3200" dirty="0" smtClean="0"/>
              <a:t>Person-specific</a:t>
            </a:r>
            <a:endParaRPr lang="en-US" sz="3200" dirty="0"/>
          </a:p>
        </p:txBody>
      </p:sp>
      <p:sp>
        <p:nvSpPr>
          <p:cNvPr id="13" name="TextBox 12"/>
          <p:cNvSpPr txBox="1"/>
          <p:nvPr/>
        </p:nvSpPr>
        <p:spPr>
          <a:xfrm>
            <a:off x="6255195" y="2073417"/>
            <a:ext cx="5206838" cy="1200329"/>
          </a:xfrm>
          <a:prstGeom prst="rect">
            <a:avLst/>
          </a:prstGeom>
          <a:solidFill>
            <a:schemeClr val="accent4">
              <a:lumMod val="40000"/>
              <a:lumOff val="60000"/>
            </a:schemeClr>
          </a:solidFill>
        </p:spPr>
        <p:txBody>
          <a:bodyPr wrap="square" rtlCol="0">
            <a:spAutoFit/>
          </a:bodyPr>
          <a:lstStyle/>
          <a:p>
            <a:pPr algn="ctr"/>
            <a:r>
              <a:rPr lang="en-US" dirty="0"/>
              <a:t>“categorizing subjects into common subpopulations based on substantive variables and </a:t>
            </a:r>
            <a:r>
              <a:rPr lang="en-US" dirty="0" smtClean="0"/>
              <a:t>understanding </a:t>
            </a:r>
            <a:r>
              <a:rPr lang="en-US" dirty="0"/>
              <a:t>the relations of these subpopulations with predictors, correlates, or </a:t>
            </a:r>
            <a:r>
              <a:rPr lang="en-US" dirty="0" smtClean="0"/>
              <a:t>outcomes”</a:t>
            </a:r>
            <a:endParaRPr lang="en-US" dirty="0"/>
          </a:p>
        </p:txBody>
      </p:sp>
    </p:spTree>
    <p:extLst>
      <p:ext uri="{BB962C8B-B14F-4D97-AF65-F5344CB8AC3E}">
        <p14:creationId xmlns:p14="http://schemas.microsoft.com/office/powerpoint/2010/main" val="303761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Variable vs. person-centric approaches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35030" y="6400412"/>
            <a:ext cx="3026524" cy="276999"/>
          </a:xfrm>
          <a:prstGeom prst="rect">
            <a:avLst/>
          </a:prstGeom>
          <a:noFill/>
        </p:spPr>
        <p:txBody>
          <a:bodyPr wrap="square" rtlCol="0">
            <a:spAutoFit/>
          </a:bodyPr>
          <a:lstStyle/>
          <a:p>
            <a:r>
              <a:rPr lang="en-US" sz="1200" dirty="0" smtClean="0"/>
              <a:t>(Howard et al., 2018, Org Res Methods)</a:t>
            </a:r>
            <a:endParaRPr lang="en-US" sz="1200" dirty="0"/>
          </a:p>
        </p:txBody>
      </p:sp>
      <p:pic>
        <p:nvPicPr>
          <p:cNvPr id="2" name="Picture 1"/>
          <p:cNvPicPr>
            <a:picLocks noChangeAspect="1"/>
          </p:cNvPicPr>
          <p:nvPr/>
        </p:nvPicPr>
        <p:blipFill>
          <a:blip r:embed="rId3"/>
          <a:stretch>
            <a:fillRect/>
          </a:stretch>
        </p:blipFill>
        <p:spPr>
          <a:xfrm>
            <a:off x="435866" y="1671546"/>
            <a:ext cx="11630628" cy="3855806"/>
          </a:xfrm>
          <a:prstGeom prst="rect">
            <a:avLst/>
          </a:prstGeom>
        </p:spPr>
      </p:pic>
      <p:sp>
        <p:nvSpPr>
          <p:cNvPr id="3" name="TextBox 2"/>
          <p:cNvSpPr txBox="1"/>
          <p:nvPr/>
        </p:nvSpPr>
        <p:spPr>
          <a:xfrm>
            <a:off x="3261554" y="5735154"/>
            <a:ext cx="8590086" cy="923330"/>
          </a:xfrm>
          <a:prstGeom prst="rect">
            <a:avLst/>
          </a:prstGeom>
          <a:noFill/>
        </p:spPr>
        <p:txBody>
          <a:bodyPr wrap="square" rtlCol="0">
            <a:spAutoFit/>
          </a:bodyPr>
          <a:lstStyle/>
          <a:p>
            <a:r>
              <a:rPr lang="en-US" i="1" dirty="0" smtClean="0"/>
              <a:t>i.e. When each set of observations (e.g. for a person) is equally representative of the whole process. Or when the statistical properties of a distribution can be known from observing one person many times, or many people once</a:t>
            </a:r>
            <a:endParaRPr lang="en-US" i="1" dirty="0"/>
          </a:p>
        </p:txBody>
      </p:sp>
    </p:spTree>
    <p:extLst>
      <p:ext uri="{BB962C8B-B14F-4D97-AF65-F5344CB8AC3E}">
        <p14:creationId xmlns:p14="http://schemas.microsoft.com/office/powerpoint/2010/main" val="878766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26758" y="6400800"/>
            <a:ext cx="1550504" cy="307777"/>
          </a:xfrm>
          <a:prstGeom prst="rect">
            <a:avLst/>
          </a:prstGeom>
          <a:noFill/>
        </p:spPr>
        <p:txBody>
          <a:bodyPr wrap="square" rtlCol="0">
            <a:spAutoFit/>
          </a:bodyPr>
          <a:lstStyle/>
          <a:p>
            <a:r>
              <a:rPr lang="en-US" sz="1400" dirty="0" smtClean="0"/>
              <a:t>(Alyssa </a:t>
            </a:r>
            <a:r>
              <a:rPr lang="en-US" sz="1400" dirty="0" err="1" smtClean="0"/>
              <a:t>Cannitelli</a:t>
            </a:r>
            <a:r>
              <a:rPr lang="en-US" sz="1400" dirty="0" smtClean="0"/>
              <a:t>)</a:t>
            </a:r>
            <a:endParaRPr lang="en-US" sz="1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092" y="-423306"/>
            <a:ext cx="8758788" cy="7393065"/>
          </a:xfrm>
          <a:prstGeom prst="rect">
            <a:avLst/>
          </a:prstGeom>
        </p:spPr>
      </p:pic>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Bridging Data Domains</a:t>
            </a:r>
            <a:endParaRPr lang="en-US" sz="4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Tree>
    <p:extLst>
      <p:ext uri="{BB962C8B-B14F-4D97-AF65-F5344CB8AC3E}">
        <p14:creationId xmlns:p14="http://schemas.microsoft.com/office/powerpoint/2010/main" val="3251056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Some examples:</a:t>
            </a:r>
            <a:endParaRPr lang="en-US" sz="44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2" name="TextBox 1"/>
          <p:cNvSpPr txBox="1"/>
          <p:nvPr/>
        </p:nvSpPr>
        <p:spPr>
          <a:xfrm>
            <a:off x="487680" y="1229360"/>
            <a:ext cx="11165840" cy="5016758"/>
          </a:xfrm>
          <a:prstGeom prst="rect">
            <a:avLst/>
          </a:prstGeom>
          <a:noFill/>
        </p:spPr>
        <p:txBody>
          <a:bodyPr wrap="square" rtlCol="0">
            <a:spAutoFit/>
          </a:bodyPr>
          <a:lstStyle/>
          <a:p>
            <a:r>
              <a:rPr lang="en-US" sz="3200" b="1" dirty="0" smtClean="0"/>
              <a:t>Imaging-Genetics</a:t>
            </a:r>
          </a:p>
          <a:p>
            <a:endParaRPr lang="en-US" sz="3200" b="1" dirty="0"/>
          </a:p>
          <a:p>
            <a:r>
              <a:rPr lang="en-US" sz="3200" b="1" dirty="0" smtClean="0"/>
              <a:t>Gene-Environment Interaction</a:t>
            </a:r>
          </a:p>
          <a:p>
            <a:endParaRPr lang="en-US" sz="3200" b="1" dirty="0"/>
          </a:p>
          <a:p>
            <a:r>
              <a:rPr lang="en-US" sz="3200" b="1" dirty="0" smtClean="0"/>
              <a:t>Mixed and Latent Group Trajectory Models</a:t>
            </a:r>
          </a:p>
          <a:p>
            <a:endParaRPr lang="en-US" sz="3200" b="1" dirty="0"/>
          </a:p>
          <a:p>
            <a:r>
              <a:rPr lang="en-US" sz="3200" b="1" dirty="0" smtClean="0"/>
              <a:t>Common Machine Learning Models</a:t>
            </a:r>
          </a:p>
          <a:p>
            <a:endParaRPr lang="en-US" sz="3200" b="1" dirty="0"/>
          </a:p>
          <a:p>
            <a:r>
              <a:rPr lang="en-US" sz="3200" b="1" dirty="0" smtClean="0"/>
              <a:t>High-Dimensional ‘Omics Integration and Patient Subtyping</a:t>
            </a:r>
          </a:p>
          <a:p>
            <a:r>
              <a:rPr lang="en-US" sz="3200" b="1" dirty="0" smtClean="0"/>
              <a:t> </a:t>
            </a:r>
            <a:endParaRPr lang="en-US" sz="3200" b="1" dirty="0"/>
          </a:p>
        </p:txBody>
      </p:sp>
    </p:spTree>
    <p:extLst>
      <p:ext uri="{BB962C8B-B14F-4D97-AF65-F5344CB8AC3E}">
        <p14:creationId xmlns:p14="http://schemas.microsoft.com/office/powerpoint/2010/main" val="3659351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Integrative methods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026927" y="2937796"/>
            <a:ext cx="8078379" cy="1323439"/>
          </a:xfrm>
          <a:prstGeom prst="rect">
            <a:avLst/>
          </a:prstGeom>
          <a:noFill/>
        </p:spPr>
        <p:txBody>
          <a:bodyPr wrap="square" rtlCol="0">
            <a:spAutoFit/>
          </a:bodyPr>
          <a:lstStyle/>
          <a:p>
            <a:pPr algn="ctr"/>
            <a:r>
              <a:rPr lang="en-US" sz="8000" dirty="0" smtClean="0"/>
              <a:t>Imaging-genetics</a:t>
            </a:r>
            <a:endParaRPr lang="en-US" sz="8000" dirty="0"/>
          </a:p>
        </p:txBody>
      </p:sp>
    </p:spTree>
    <p:extLst>
      <p:ext uri="{BB962C8B-B14F-4D97-AF65-F5344CB8AC3E}">
        <p14:creationId xmlns:p14="http://schemas.microsoft.com/office/powerpoint/2010/main" val="2555947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Early days: imaging-genetics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2462092" y="1265845"/>
            <a:ext cx="6897404" cy="5065077"/>
          </a:xfrm>
          <a:prstGeom prst="rect">
            <a:avLst/>
          </a:prstGeom>
        </p:spPr>
      </p:pic>
      <p:sp>
        <p:nvSpPr>
          <p:cNvPr id="7" name="TextBox 6"/>
          <p:cNvSpPr txBox="1"/>
          <p:nvPr/>
        </p:nvSpPr>
        <p:spPr>
          <a:xfrm>
            <a:off x="8179244" y="6469904"/>
            <a:ext cx="2038472" cy="276999"/>
          </a:xfrm>
          <a:prstGeom prst="rect">
            <a:avLst/>
          </a:prstGeom>
          <a:noFill/>
        </p:spPr>
        <p:txBody>
          <a:bodyPr wrap="square" rtlCol="0">
            <a:spAutoFit/>
          </a:bodyPr>
          <a:lstStyle/>
          <a:p>
            <a:r>
              <a:rPr lang="en-US" sz="1200" dirty="0" smtClean="0"/>
              <a:t>(</a:t>
            </a:r>
            <a:r>
              <a:rPr lang="en-US" sz="1200" dirty="0" err="1" smtClean="0"/>
              <a:t>Mattay</a:t>
            </a:r>
            <a:r>
              <a:rPr lang="en-US" sz="1200" dirty="0" smtClean="0"/>
              <a:t> et al., 2008)</a:t>
            </a:r>
            <a:endParaRPr lang="en-US" sz="1200" dirty="0"/>
          </a:p>
        </p:txBody>
      </p:sp>
    </p:spTree>
    <p:extLst>
      <p:ext uri="{BB962C8B-B14F-4D97-AF65-F5344CB8AC3E}">
        <p14:creationId xmlns:p14="http://schemas.microsoft.com/office/powerpoint/2010/main" val="3081398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Early days: imaging-genetics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337804" y="6261913"/>
            <a:ext cx="3401335" cy="276999"/>
          </a:xfrm>
          <a:prstGeom prst="rect">
            <a:avLst/>
          </a:prstGeom>
          <a:noFill/>
        </p:spPr>
        <p:txBody>
          <a:bodyPr wrap="square" rtlCol="0">
            <a:spAutoFit/>
          </a:bodyPr>
          <a:lstStyle/>
          <a:p>
            <a:r>
              <a:rPr lang="en-US" sz="1200" dirty="0" smtClean="0"/>
              <a:t>(</a:t>
            </a:r>
            <a:r>
              <a:rPr lang="en-US" sz="1200" dirty="0" err="1" smtClean="0"/>
              <a:t>Felsky</a:t>
            </a:r>
            <a:r>
              <a:rPr lang="en-US" sz="1200" dirty="0" smtClean="0"/>
              <a:t> et al., 2012, Front. Psych.)</a:t>
            </a:r>
            <a:endParaRPr lang="en-US" sz="12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070" y="1857921"/>
            <a:ext cx="6925421" cy="3575779"/>
          </a:xfrm>
          <a:prstGeom prst="rect">
            <a:avLst/>
          </a:prstGeom>
        </p:spPr>
      </p:pic>
      <p:sp>
        <p:nvSpPr>
          <p:cNvPr id="10" name="TextBox 9"/>
          <p:cNvSpPr txBox="1"/>
          <p:nvPr/>
        </p:nvSpPr>
        <p:spPr>
          <a:xfrm>
            <a:off x="337804" y="1073528"/>
            <a:ext cx="2906278" cy="2308324"/>
          </a:xfrm>
          <a:prstGeom prst="rect">
            <a:avLst/>
          </a:prstGeom>
          <a:noFill/>
        </p:spPr>
        <p:txBody>
          <a:bodyPr wrap="square" rtlCol="0">
            <a:spAutoFit/>
          </a:bodyPr>
          <a:lstStyle/>
          <a:p>
            <a:r>
              <a:rPr lang="en-US" b="1" dirty="0" smtClean="0"/>
              <a:t>One SNP:</a:t>
            </a:r>
          </a:p>
          <a:p>
            <a:r>
              <a:rPr lang="en-US" i="1" dirty="0" smtClean="0"/>
              <a:t>MAG</a:t>
            </a:r>
            <a:r>
              <a:rPr lang="en-US" dirty="0" smtClean="0"/>
              <a:t> rs720308</a:t>
            </a:r>
          </a:p>
          <a:p>
            <a:endParaRPr lang="en-US" dirty="0"/>
          </a:p>
          <a:p>
            <a:r>
              <a:rPr lang="en-US" b="1" dirty="0" smtClean="0"/>
              <a:t>One modality:</a:t>
            </a:r>
          </a:p>
          <a:p>
            <a:r>
              <a:rPr lang="en-US" dirty="0" smtClean="0"/>
              <a:t>Lobar volumes (MRI T1</a:t>
            </a:r>
            <a:r>
              <a:rPr lang="en-US" dirty="0" smtClean="0"/>
              <a:t>)</a:t>
            </a:r>
          </a:p>
          <a:p>
            <a:endParaRPr lang="en-US" dirty="0"/>
          </a:p>
          <a:p>
            <a:r>
              <a:rPr lang="en-US" b="1" dirty="0" smtClean="0"/>
              <a:t>Two populations:</a:t>
            </a:r>
          </a:p>
          <a:p>
            <a:r>
              <a:rPr lang="en-US" dirty="0" smtClean="0"/>
              <a:t>Control &amp; Schizophrenia dx</a:t>
            </a:r>
            <a:endParaRPr lang="en-US" dirty="0"/>
          </a:p>
        </p:txBody>
      </p:sp>
    </p:spTree>
    <p:extLst>
      <p:ext uri="{BB962C8B-B14F-4D97-AF65-F5344CB8AC3E}">
        <p14:creationId xmlns:p14="http://schemas.microsoft.com/office/powerpoint/2010/main" val="585986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Resilience in aging</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308682" y="6356350"/>
            <a:ext cx="3663425" cy="276999"/>
          </a:xfrm>
          <a:prstGeom prst="rect">
            <a:avLst/>
          </a:prstGeom>
          <a:noFill/>
        </p:spPr>
        <p:txBody>
          <a:bodyPr wrap="square" rtlCol="0">
            <a:spAutoFit/>
          </a:bodyPr>
          <a:lstStyle/>
          <a:p>
            <a:r>
              <a:rPr lang="en-US" sz="1200" dirty="0" smtClean="0"/>
              <a:t>(</a:t>
            </a:r>
            <a:r>
              <a:rPr lang="en-US" sz="1200" dirty="0" err="1" smtClean="0"/>
              <a:t>Lesuis</a:t>
            </a:r>
            <a:r>
              <a:rPr lang="en-US" sz="1200" dirty="0" smtClean="0"/>
              <a:t> et al., 2018, </a:t>
            </a:r>
            <a:r>
              <a:rPr lang="en-US" sz="1200" dirty="0" err="1" smtClean="0"/>
              <a:t>Alz</a:t>
            </a:r>
            <a:r>
              <a:rPr lang="en-US" sz="1200" dirty="0" smtClean="0"/>
              <a:t>. Res &amp; Therapy)</a:t>
            </a:r>
            <a:endParaRPr lang="en-US" sz="1200" dirty="0"/>
          </a:p>
        </p:txBody>
      </p:sp>
      <p:pic>
        <p:nvPicPr>
          <p:cNvPr id="2" name="Picture 1"/>
          <p:cNvPicPr>
            <a:picLocks noChangeAspect="1"/>
          </p:cNvPicPr>
          <p:nvPr/>
        </p:nvPicPr>
        <p:blipFill>
          <a:blip r:embed="rId3"/>
          <a:stretch>
            <a:fillRect/>
          </a:stretch>
        </p:blipFill>
        <p:spPr>
          <a:xfrm>
            <a:off x="3972107" y="1345737"/>
            <a:ext cx="6524625" cy="4924425"/>
          </a:xfrm>
          <a:prstGeom prst="rect">
            <a:avLst/>
          </a:prstGeom>
        </p:spPr>
      </p:pic>
      <p:sp>
        <p:nvSpPr>
          <p:cNvPr id="9" name="TextBox 8"/>
          <p:cNvSpPr txBox="1"/>
          <p:nvPr/>
        </p:nvSpPr>
        <p:spPr>
          <a:xfrm>
            <a:off x="401870" y="1432754"/>
            <a:ext cx="3110125" cy="1077218"/>
          </a:xfrm>
          <a:prstGeom prst="rect">
            <a:avLst/>
          </a:prstGeom>
          <a:noFill/>
        </p:spPr>
        <p:txBody>
          <a:bodyPr wrap="square" rtlCol="0">
            <a:spAutoFit/>
          </a:bodyPr>
          <a:lstStyle/>
          <a:p>
            <a:r>
              <a:rPr lang="en-US" sz="3200" dirty="0" smtClean="0"/>
              <a:t>Example:</a:t>
            </a:r>
          </a:p>
          <a:p>
            <a:r>
              <a:rPr lang="en-US" sz="3200" dirty="0" smtClean="0"/>
              <a:t>Early life stress</a:t>
            </a:r>
            <a:endParaRPr lang="en-US" sz="3200" dirty="0"/>
          </a:p>
        </p:txBody>
      </p:sp>
    </p:spTree>
    <p:extLst>
      <p:ext uri="{BB962C8B-B14F-4D97-AF65-F5344CB8AC3E}">
        <p14:creationId xmlns:p14="http://schemas.microsoft.com/office/powerpoint/2010/main" val="1209089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Regression-based approach: step 1</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29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308682" y="6356350"/>
            <a:ext cx="3663425" cy="276999"/>
          </a:xfrm>
          <a:prstGeom prst="rect">
            <a:avLst/>
          </a:prstGeom>
          <a:noFill/>
        </p:spPr>
        <p:txBody>
          <a:bodyPr wrap="square" rtlCol="0">
            <a:spAutoFit/>
          </a:bodyPr>
          <a:lstStyle/>
          <a:p>
            <a:r>
              <a:rPr lang="en-US" sz="1200" dirty="0" smtClean="0"/>
              <a:t>(Mukherjee et al., 2013, Brain Imaging and </a:t>
            </a:r>
            <a:r>
              <a:rPr lang="en-US" sz="1200" dirty="0" err="1" smtClean="0"/>
              <a:t>Behaviour</a:t>
            </a:r>
            <a:r>
              <a:rPr lang="en-US" sz="1200" dirty="0" smtClean="0"/>
              <a:t>)</a:t>
            </a:r>
            <a:endParaRPr lang="en-US" sz="1200" dirty="0"/>
          </a:p>
        </p:txBody>
      </p:sp>
      <p:pic>
        <p:nvPicPr>
          <p:cNvPr id="2" name="Picture 1"/>
          <p:cNvPicPr>
            <a:picLocks noChangeAspect="1"/>
          </p:cNvPicPr>
          <p:nvPr/>
        </p:nvPicPr>
        <p:blipFill>
          <a:blip r:embed="rId3"/>
          <a:stretch>
            <a:fillRect/>
          </a:stretch>
        </p:blipFill>
        <p:spPr>
          <a:xfrm>
            <a:off x="840627" y="1171294"/>
            <a:ext cx="8709773" cy="1874517"/>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761922" y="3444355"/>
                <a:ext cx="12644347" cy="3919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𝐶𝑜𝑔𝑛𝑖𝑡𝑖𝑜𝑛</m:t>
                          </m:r>
                          <m:r>
                            <a:rPr lang="en-US" b="0" i="1" smtClean="0">
                              <a:latin typeface="Cambria Math" panose="02040503050406030204" pitchFamily="18" charset="0"/>
                            </a:rPr>
                            <m:t> = </m:t>
                          </m:r>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𝑎𝑔𝑒</m:t>
                          </m:r>
                        </m:sub>
                      </m:sSub>
                      <m:r>
                        <a:rPr lang="en-US" b="0" i="1" smtClean="0">
                          <a:latin typeface="Cambria Math" panose="02040503050406030204" pitchFamily="18" charset="0"/>
                          <a:ea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𝑠𝑒𝑥</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𝑒𝑑𝑢𝑐𝑎𝑡𝑖𝑜𝑛</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𝐻𝑎𝑐h𝑖𝑛𝑠𝑘𝑖</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h𝑖𝑝𝑝𝑜𝑐𝑎𝑚𝑝𝑎𝑙</m:t>
                          </m:r>
                          <m:r>
                            <a:rPr lang="en-US" b="0" i="1" smtClean="0">
                              <a:latin typeface="Cambria Math" panose="02040503050406030204" pitchFamily="18" charset="0"/>
                            </a:rPr>
                            <m:t> </m:t>
                          </m:r>
                          <m:r>
                            <a:rPr lang="en-US" b="0" i="1" smtClean="0">
                              <a:latin typeface="Cambria Math" panose="02040503050406030204" pitchFamily="18" charset="0"/>
                            </a:rPr>
                            <m:t>𝑣𝑜𝑙𝑢𝑚𝑒</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𝑐𝑜𝑟𝑡𝑖𝑐𝑎𝑙</m:t>
                          </m:r>
                          <m:r>
                            <a:rPr lang="en-US" b="0" i="1" smtClean="0">
                              <a:latin typeface="Cambria Math" panose="02040503050406030204" pitchFamily="18" charset="0"/>
                            </a:rPr>
                            <m:t> </m:t>
                          </m:r>
                          <m:r>
                            <a:rPr lang="en-US" b="0" i="1" smtClean="0">
                              <a:latin typeface="Cambria Math" panose="02040503050406030204" pitchFamily="18" charset="0"/>
                            </a:rPr>
                            <m:t>𝑣𝑜𝑙𝑢𝑚𝑒</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𝑊𝑀𝐻</m:t>
                          </m:r>
                        </m:sub>
                      </m:sSub>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ε</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761922" y="3444355"/>
                <a:ext cx="12644347" cy="391902"/>
              </a:xfrm>
              <a:prstGeom prst="rect">
                <a:avLst/>
              </a:prstGeom>
              <a:blipFill>
                <a:blip r:embed="rId4"/>
                <a:stretch>
                  <a:fillRect b="-9375"/>
                </a:stretch>
              </a:blipFill>
            </p:spPr>
            <p:txBody>
              <a:bodyPr/>
              <a:lstStyle/>
              <a:p>
                <a:r>
                  <a:rPr lang="en-US">
                    <a:noFill/>
                  </a:rPr>
                  <a:t> </a:t>
                </a:r>
              </a:p>
            </p:txBody>
          </p:sp>
        </mc:Fallback>
      </mc:AlternateContent>
    </p:spTree>
    <p:extLst>
      <p:ext uri="{BB962C8B-B14F-4D97-AF65-F5344CB8AC3E}">
        <p14:creationId xmlns:p14="http://schemas.microsoft.com/office/powerpoint/2010/main" val="977348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142744" y="68908"/>
            <a:ext cx="9889800" cy="763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Code of Conduct</a:t>
            </a:r>
            <a:endParaRPr/>
          </a:p>
        </p:txBody>
      </p:sp>
      <p:sp>
        <p:nvSpPr>
          <p:cNvPr id="204" name="Google Shape;204;p36"/>
          <p:cNvSpPr txBox="1">
            <a:spLocks noGrp="1"/>
          </p:cNvSpPr>
          <p:nvPr>
            <p:ph type="body" idx="1"/>
          </p:nvPr>
        </p:nvSpPr>
        <p:spPr>
          <a:xfrm>
            <a:off x="838200" y="1300775"/>
            <a:ext cx="4631700" cy="4876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3000"/>
          </a:p>
          <a:p>
            <a:pPr marL="0" lvl="0" indent="0" algn="l" rtl="0">
              <a:spcBef>
                <a:spcPts val="1000"/>
              </a:spcBef>
              <a:spcAft>
                <a:spcPts val="0"/>
              </a:spcAft>
              <a:buNone/>
            </a:pPr>
            <a:r>
              <a:rPr lang="en-US" sz="2200">
                <a:highlight>
                  <a:srgbClr val="FFFFFF"/>
                </a:highlight>
                <a:latin typeface="Roboto"/>
                <a:ea typeface="Roboto"/>
                <a:cs typeface="Roboto"/>
                <a:sym typeface="Roboto"/>
              </a:rPr>
              <a:t>The KCNI Summer School  is dedicated to providing a harassment-free learning experience for everyone, regardless of gender, gender identity and expression, sexual orientation, disability, physical appearance, body size, race, age or religion. We do not tolerate harassment of event participants in any form</a:t>
            </a:r>
            <a:endParaRPr sz="2200">
              <a:highlight>
                <a:srgbClr val="FFFFFF"/>
              </a:highlight>
              <a:latin typeface="Roboto"/>
              <a:ea typeface="Roboto"/>
              <a:cs typeface="Roboto"/>
              <a:sym typeface="Roboto"/>
            </a:endParaRPr>
          </a:p>
        </p:txBody>
      </p:sp>
      <p:sp>
        <p:nvSpPr>
          <p:cNvPr id="205" name="Google Shape;205;p36"/>
          <p:cNvSpPr txBox="1">
            <a:spLocks noGrp="1"/>
          </p:cNvSpPr>
          <p:nvPr>
            <p:ph type="body" idx="1"/>
          </p:nvPr>
        </p:nvSpPr>
        <p:spPr>
          <a:xfrm>
            <a:off x="6147433" y="1533200"/>
            <a:ext cx="5878500" cy="3849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800">
                <a:highlight>
                  <a:srgbClr val="FFFFFF"/>
                </a:highlight>
                <a:latin typeface="Roboto"/>
                <a:ea typeface="Roboto"/>
                <a:cs typeface="Roboto"/>
                <a:sym typeface="Roboto"/>
              </a:rPr>
              <a:t>Harassment includes, but is not limited to:</a:t>
            </a:r>
            <a:endParaRPr sz="1800">
              <a:highlight>
                <a:srgbClr val="FFFFFF"/>
              </a:highlight>
              <a:latin typeface="Roboto"/>
              <a:ea typeface="Roboto"/>
              <a:cs typeface="Roboto"/>
              <a:sym typeface="Roboto"/>
            </a:endParaRPr>
          </a:p>
          <a:p>
            <a:pPr marL="609600" lvl="0" indent="-419100" algn="l" rtl="0">
              <a:spcBef>
                <a:spcPts val="100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Verbal comments that reinforce social structures of domination related to gender, gender identity and expression, sexual orientation, disability, physical appearance, body size, race, age or religion.</a:t>
            </a:r>
            <a:endParaRPr sz="1800">
              <a:highlight>
                <a:srgbClr val="FFFFFF"/>
              </a:highlight>
              <a:latin typeface="Roboto"/>
              <a:ea typeface="Roboto"/>
              <a:cs typeface="Roboto"/>
              <a:sym typeface="Roboto"/>
            </a:endParaRPr>
          </a:p>
          <a:p>
            <a:pPr marL="609600" lvl="0" indent="-419100" algn="l" rtl="0">
              <a:spcBef>
                <a:spcPts val="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Sexual images in public spaces</a:t>
            </a:r>
            <a:endParaRPr sz="1800">
              <a:highlight>
                <a:srgbClr val="FFFFFF"/>
              </a:highlight>
              <a:latin typeface="Roboto"/>
              <a:ea typeface="Roboto"/>
              <a:cs typeface="Roboto"/>
              <a:sym typeface="Roboto"/>
            </a:endParaRPr>
          </a:p>
          <a:p>
            <a:pPr marL="609600" lvl="0" indent="-419100" algn="l" rtl="0">
              <a:spcBef>
                <a:spcPts val="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Deliberate intimidation, stalking, or following</a:t>
            </a:r>
            <a:endParaRPr sz="1800">
              <a:highlight>
                <a:srgbClr val="FFFFFF"/>
              </a:highlight>
              <a:latin typeface="Roboto"/>
              <a:ea typeface="Roboto"/>
              <a:cs typeface="Roboto"/>
              <a:sym typeface="Roboto"/>
            </a:endParaRPr>
          </a:p>
          <a:p>
            <a:pPr marL="609600" lvl="0" indent="-419100" algn="l" rtl="0">
              <a:spcBef>
                <a:spcPts val="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Harassing photography or recording</a:t>
            </a:r>
            <a:endParaRPr sz="1800">
              <a:highlight>
                <a:srgbClr val="FFFFFF"/>
              </a:highlight>
              <a:latin typeface="Roboto"/>
              <a:ea typeface="Roboto"/>
              <a:cs typeface="Roboto"/>
              <a:sym typeface="Roboto"/>
            </a:endParaRPr>
          </a:p>
          <a:p>
            <a:pPr marL="609600" lvl="0" indent="-419100" algn="l" rtl="0">
              <a:spcBef>
                <a:spcPts val="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Sustained disruption of talks or other events</a:t>
            </a:r>
            <a:endParaRPr sz="1800">
              <a:highlight>
                <a:srgbClr val="FFFFFF"/>
              </a:highlight>
              <a:latin typeface="Roboto"/>
              <a:ea typeface="Roboto"/>
              <a:cs typeface="Roboto"/>
              <a:sym typeface="Roboto"/>
            </a:endParaRPr>
          </a:p>
          <a:p>
            <a:pPr marL="609600" lvl="0" indent="-419100" algn="l" rtl="0">
              <a:spcBef>
                <a:spcPts val="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Inappropriate physical contact</a:t>
            </a:r>
            <a:endParaRPr sz="1800">
              <a:highlight>
                <a:srgbClr val="FFFFFF"/>
              </a:highlight>
              <a:latin typeface="Roboto"/>
              <a:ea typeface="Roboto"/>
              <a:cs typeface="Roboto"/>
              <a:sym typeface="Roboto"/>
            </a:endParaRPr>
          </a:p>
          <a:p>
            <a:pPr marL="609600" lvl="0" indent="-419100" algn="l" rtl="0">
              <a:spcBef>
                <a:spcPts val="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Unwelcome sexual attention</a:t>
            </a:r>
            <a:endParaRPr sz="1800">
              <a:highlight>
                <a:srgbClr val="FFFFFF"/>
              </a:highlight>
              <a:latin typeface="Roboto"/>
              <a:ea typeface="Roboto"/>
              <a:cs typeface="Roboto"/>
              <a:sym typeface="Roboto"/>
            </a:endParaRPr>
          </a:p>
          <a:p>
            <a:pPr marL="609600" lvl="0" indent="-419100" algn="l" rtl="0">
              <a:spcBef>
                <a:spcPts val="0"/>
              </a:spcBef>
              <a:spcAft>
                <a:spcPts val="0"/>
              </a:spcAft>
              <a:buClr>
                <a:schemeClr val="dk1"/>
              </a:buClr>
              <a:buSzPts val="1800"/>
              <a:buFont typeface="Roboto"/>
              <a:buChar char="•"/>
            </a:pPr>
            <a:r>
              <a:rPr lang="en-US" sz="1800">
                <a:highlight>
                  <a:srgbClr val="FFFFFF"/>
                </a:highlight>
                <a:latin typeface="Roboto"/>
                <a:ea typeface="Roboto"/>
                <a:cs typeface="Roboto"/>
                <a:sym typeface="Roboto"/>
              </a:rPr>
              <a:t>Advocating for, or encouraging, any of the above behaviour</a:t>
            </a:r>
            <a:endParaRPr sz="1800">
              <a:highlight>
                <a:srgbClr val="FFFFFF"/>
              </a:highlight>
              <a:latin typeface="Roboto"/>
              <a:ea typeface="Roboto"/>
              <a:cs typeface="Roboto"/>
              <a:sym typeface="Roboto"/>
            </a:endParaRPr>
          </a:p>
          <a:p>
            <a:pPr marL="0" lvl="0" indent="0" algn="l" rtl="0">
              <a:spcBef>
                <a:spcPts val="1000"/>
              </a:spcBef>
              <a:spcAft>
                <a:spcPts val="0"/>
              </a:spcAft>
              <a:buNone/>
            </a:pPr>
            <a:endParaRPr sz="1800">
              <a:highlight>
                <a:srgbClr val="FFFFFF"/>
              </a:highlight>
              <a:latin typeface="Roboto"/>
              <a:ea typeface="Roboto"/>
              <a:cs typeface="Roboto"/>
              <a:sym typeface="Roboto"/>
            </a:endParaRPr>
          </a:p>
          <a:p>
            <a:pPr marL="0" lvl="0" indent="0" algn="l" rtl="0">
              <a:spcBef>
                <a:spcPts val="1000"/>
              </a:spcBef>
              <a:spcAft>
                <a:spcPts val="0"/>
              </a:spcAft>
              <a:buNone/>
            </a:pPr>
            <a:endParaRPr sz="1800">
              <a:highlight>
                <a:srgbClr val="FFFFFF"/>
              </a:highlight>
              <a:latin typeface="Roboto"/>
              <a:ea typeface="Roboto"/>
              <a:cs typeface="Roboto"/>
              <a:sym typeface="Roboto"/>
            </a:endParaRPr>
          </a:p>
          <a:p>
            <a:pPr marL="0" lvl="0" indent="0" algn="l" rtl="0">
              <a:spcBef>
                <a:spcPts val="1000"/>
              </a:spcBef>
              <a:spcAft>
                <a:spcPts val="0"/>
              </a:spcAft>
              <a:buNone/>
            </a:pPr>
            <a:endParaRPr sz="1800">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833073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Regression-based approach: step 1</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308682" y="6356350"/>
            <a:ext cx="3663425" cy="276999"/>
          </a:xfrm>
          <a:prstGeom prst="rect">
            <a:avLst/>
          </a:prstGeom>
          <a:noFill/>
        </p:spPr>
        <p:txBody>
          <a:bodyPr wrap="square" rtlCol="0">
            <a:spAutoFit/>
          </a:bodyPr>
          <a:lstStyle/>
          <a:p>
            <a:r>
              <a:rPr lang="en-US" sz="1200" dirty="0" smtClean="0"/>
              <a:t>(Mukherjee et al., 2013, Brain Imaging and </a:t>
            </a:r>
            <a:r>
              <a:rPr lang="en-US" sz="1200" dirty="0" err="1" smtClean="0"/>
              <a:t>Behaviour</a:t>
            </a:r>
            <a:r>
              <a:rPr lang="en-US" sz="1200" dirty="0" smtClean="0"/>
              <a:t>)</a:t>
            </a:r>
            <a:endParaRPr lang="en-US" sz="1200" dirty="0"/>
          </a:p>
        </p:txBody>
      </p:sp>
      <p:cxnSp>
        <p:nvCxnSpPr>
          <p:cNvPr id="10" name="Straight Arrow Connector 9"/>
          <p:cNvCxnSpPr/>
          <p:nvPr/>
        </p:nvCxnSpPr>
        <p:spPr>
          <a:xfrm>
            <a:off x="1857921" y="3977930"/>
            <a:ext cx="460112" cy="1007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85946" y="3925512"/>
            <a:ext cx="87364" cy="1060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900454" y="3931336"/>
            <a:ext cx="733849" cy="1054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62222" y="3925512"/>
            <a:ext cx="5824" cy="101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808494" y="4053644"/>
            <a:ext cx="955170" cy="972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427623" y="3977930"/>
            <a:ext cx="17473" cy="1007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8951801" y="3977930"/>
            <a:ext cx="1030399" cy="1048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97702" y="5197376"/>
            <a:ext cx="4933101" cy="369332"/>
          </a:xfrm>
          <a:prstGeom prst="rect">
            <a:avLst/>
          </a:prstGeom>
          <a:noFill/>
        </p:spPr>
        <p:txBody>
          <a:bodyPr wrap="square" rtlCol="0">
            <a:spAutoFit/>
          </a:bodyPr>
          <a:lstStyle/>
          <a:p>
            <a:r>
              <a:rPr lang="en-US" dirty="0" smtClean="0"/>
              <a:t>demographics</a:t>
            </a:r>
            <a:endParaRPr lang="en-US" dirty="0"/>
          </a:p>
        </p:txBody>
      </p:sp>
      <p:sp>
        <p:nvSpPr>
          <p:cNvPr id="24" name="TextBox 23"/>
          <p:cNvSpPr txBox="1"/>
          <p:nvPr/>
        </p:nvSpPr>
        <p:spPr>
          <a:xfrm>
            <a:off x="4341943" y="5197376"/>
            <a:ext cx="4933101" cy="369332"/>
          </a:xfrm>
          <a:prstGeom prst="rect">
            <a:avLst/>
          </a:prstGeom>
          <a:noFill/>
        </p:spPr>
        <p:txBody>
          <a:bodyPr wrap="square" rtlCol="0">
            <a:spAutoFit/>
          </a:bodyPr>
          <a:lstStyle/>
          <a:p>
            <a:r>
              <a:rPr lang="en-US" dirty="0" smtClean="0"/>
              <a:t>general health</a:t>
            </a:r>
            <a:endParaRPr lang="en-US" dirty="0"/>
          </a:p>
        </p:txBody>
      </p:sp>
      <p:sp>
        <p:nvSpPr>
          <p:cNvPr id="25" name="TextBox 24"/>
          <p:cNvSpPr txBox="1"/>
          <p:nvPr/>
        </p:nvSpPr>
        <p:spPr>
          <a:xfrm>
            <a:off x="7553992" y="5197376"/>
            <a:ext cx="2113215" cy="369332"/>
          </a:xfrm>
          <a:prstGeom prst="rect">
            <a:avLst/>
          </a:prstGeom>
          <a:noFill/>
        </p:spPr>
        <p:txBody>
          <a:bodyPr wrap="square" rtlCol="0">
            <a:spAutoFit/>
          </a:bodyPr>
          <a:lstStyle/>
          <a:p>
            <a:r>
              <a:rPr lang="en-US" dirty="0" smtClean="0"/>
              <a:t>MRI (T1 + FLAIR)</a:t>
            </a:r>
            <a:endParaRPr lang="en-US" dirty="0"/>
          </a:p>
        </p:txBody>
      </p:sp>
      <p:pic>
        <p:nvPicPr>
          <p:cNvPr id="19" name="Picture 18"/>
          <p:cNvPicPr>
            <a:picLocks noChangeAspect="1"/>
          </p:cNvPicPr>
          <p:nvPr/>
        </p:nvPicPr>
        <p:blipFill>
          <a:blip r:embed="rId3"/>
          <a:stretch>
            <a:fillRect/>
          </a:stretch>
        </p:blipFill>
        <p:spPr>
          <a:xfrm>
            <a:off x="840627" y="1165470"/>
            <a:ext cx="8709773" cy="1874517"/>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761922" y="3444355"/>
                <a:ext cx="12644347" cy="3919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𝐶𝑜𝑔𝑛𝑖𝑡𝑖𝑜𝑛</m:t>
                          </m:r>
                          <m:r>
                            <a:rPr lang="en-US" b="0" i="1" smtClean="0">
                              <a:latin typeface="Cambria Math" panose="02040503050406030204" pitchFamily="18" charset="0"/>
                            </a:rPr>
                            <m:t> = </m:t>
                          </m:r>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𝑎𝑔𝑒</m:t>
                          </m:r>
                        </m:sub>
                      </m:sSub>
                      <m:r>
                        <a:rPr lang="en-US" b="0" i="1" smtClean="0">
                          <a:latin typeface="Cambria Math" panose="02040503050406030204" pitchFamily="18" charset="0"/>
                          <a:ea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𝑠𝑒𝑥</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𝑒𝑑𝑢𝑐𝑎𝑡𝑖𝑜𝑛</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𝐻𝑎𝑐h𝑖𝑛𝑠𝑘𝑖</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h𝑖𝑝𝑝𝑜𝑐𝑎𝑚𝑝𝑎𝑙</m:t>
                          </m:r>
                          <m:r>
                            <a:rPr lang="en-US" b="0" i="1" smtClean="0">
                              <a:latin typeface="Cambria Math" panose="02040503050406030204" pitchFamily="18" charset="0"/>
                            </a:rPr>
                            <m:t> </m:t>
                          </m:r>
                          <m:r>
                            <a:rPr lang="en-US" b="0" i="1" smtClean="0">
                              <a:latin typeface="Cambria Math" panose="02040503050406030204" pitchFamily="18" charset="0"/>
                            </a:rPr>
                            <m:t>𝑣𝑜𝑙𝑢𝑚𝑒</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𝑐𝑜𝑟𝑡𝑖𝑐𝑎𝑙</m:t>
                          </m:r>
                          <m:r>
                            <a:rPr lang="en-US" b="0" i="1" smtClean="0">
                              <a:latin typeface="Cambria Math" panose="02040503050406030204" pitchFamily="18" charset="0"/>
                            </a:rPr>
                            <m:t> </m:t>
                          </m:r>
                          <m:r>
                            <a:rPr lang="en-US" b="0" i="1" smtClean="0">
                              <a:latin typeface="Cambria Math" panose="02040503050406030204" pitchFamily="18" charset="0"/>
                            </a:rPr>
                            <m:t>𝑣𝑜𝑙𝑢𝑚𝑒</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𝑊𝑀𝐻</m:t>
                          </m:r>
                        </m:sub>
                      </m:sSub>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ε</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761922" y="3444355"/>
                <a:ext cx="12644347" cy="391902"/>
              </a:xfrm>
              <a:prstGeom prst="rect">
                <a:avLst/>
              </a:prstGeom>
              <a:blipFill>
                <a:blip r:embed="rId4"/>
                <a:stretch>
                  <a:fillRect b="-9375"/>
                </a:stretch>
              </a:blipFill>
            </p:spPr>
            <p:txBody>
              <a:bodyPr/>
              <a:lstStyle/>
              <a:p>
                <a:r>
                  <a:rPr lang="en-US">
                    <a:noFill/>
                  </a:rPr>
                  <a:t> </a:t>
                </a:r>
              </a:p>
            </p:txBody>
          </p:sp>
        </mc:Fallback>
      </mc:AlternateContent>
      <p:sp>
        <p:nvSpPr>
          <p:cNvPr id="2" name="TextBox 1"/>
          <p:cNvSpPr txBox="1"/>
          <p:nvPr/>
        </p:nvSpPr>
        <p:spPr>
          <a:xfrm>
            <a:off x="3114542" y="5734390"/>
            <a:ext cx="5313081" cy="369332"/>
          </a:xfrm>
          <a:prstGeom prst="rect">
            <a:avLst/>
          </a:prstGeom>
          <a:noFill/>
        </p:spPr>
        <p:txBody>
          <a:bodyPr wrap="square" rtlCol="0">
            <a:spAutoFit/>
          </a:bodyPr>
          <a:lstStyle/>
          <a:p>
            <a:r>
              <a:rPr lang="en-US" dirty="0" smtClean="0"/>
              <a:t>vector of </a:t>
            </a:r>
            <a:r>
              <a:rPr lang="en-US" dirty="0" err="1" smtClean="0"/>
              <a:t>X</a:t>
            </a:r>
            <a:r>
              <a:rPr lang="en-US" baseline="-25000" dirty="0" err="1" smtClean="0"/>
              <a:t>m</a:t>
            </a:r>
            <a:r>
              <a:rPr lang="en-US" dirty="0" smtClean="0"/>
              <a:t> (independent variables) = Brain health?</a:t>
            </a:r>
            <a:endParaRPr lang="en-US" dirty="0"/>
          </a:p>
        </p:txBody>
      </p:sp>
    </p:spTree>
    <p:extLst>
      <p:ext uri="{BB962C8B-B14F-4D97-AF65-F5344CB8AC3E}">
        <p14:creationId xmlns:p14="http://schemas.microsoft.com/office/powerpoint/2010/main" val="16775173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Regression-based approach: step 1</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2176370" y="1327534"/>
            <a:ext cx="7346204" cy="5129016"/>
          </a:xfrm>
          <a:prstGeom prst="rect">
            <a:avLst/>
          </a:prstGeom>
        </p:spPr>
      </p:pic>
    </p:spTree>
    <p:extLst>
      <p:ext uri="{BB962C8B-B14F-4D97-AF65-F5344CB8AC3E}">
        <p14:creationId xmlns:p14="http://schemas.microsoft.com/office/powerpoint/2010/main" val="4103991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Regression-based approach: step 1</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2176370" y="1327534"/>
            <a:ext cx="7346204" cy="5129016"/>
          </a:xfrm>
          <a:prstGeom prst="rect">
            <a:avLst/>
          </a:prstGeom>
        </p:spPr>
      </p:pic>
      <p:sp>
        <p:nvSpPr>
          <p:cNvPr id="3" name="Oval 2"/>
          <p:cNvSpPr/>
          <p:nvPr/>
        </p:nvSpPr>
        <p:spPr>
          <a:xfrm>
            <a:off x="4438043" y="3640127"/>
            <a:ext cx="291211" cy="25191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079141" y="2586917"/>
            <a:ext cx="291211" cy="25191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799144" y="3325620"/>
            <a:ext cx="4787495" cy="44046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7" idx="6"/>
          </p:cNvCxnSpPr>
          <p:nvPr/>
        </p:nvCxnSpPr>
        <p:spPr>
          <a:xfrm>
            <a:off x="8370352" y="2712875"/>
            <a:ext cx="1152222" cy="34782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697299" y="2899521"/>
            <a:ext cx="1613305" cy="646331"/>
          </a:xfrm>
          <a:prstGeom prst="rect">
            <a:avLst/>
          </a:prstGeom>
          <a:noFill/>
        </p:spPr>
        <p:txBody>
          <a:bodyPr wrap="square" rtlCol="0">
            <a:spAutoFit/>
          </a:bodyPr>
          <a:lstStyle/>
          <a:p>
            <a:r>
              <a:rPr lang="en-US" dirty="0" smtClean="0"/>
              <a:t>as expected (resid~0)</a:t>
            </a:r>
            <a:endParaRPr lang="en-US" dirty="0"/>
          </a:p>
        </p:txBody>
      </p:sp>
      <p:sp>
        <p:nvSpPr>
          <p:cNvPr id="29" name="Oval 28"/>
          <p:cNvSpPr/>
          <p:nvPr/>
        </p:nvSpPr>
        <p:spPr>
          <a:xfrm>
            <a:off x="7128826" y="4732221"/>
            <a:ext cx="2038471" cy="11790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stCxn id="29" idx="6"/>
          </p:cNvCxnSpPr>
          <p:nvPr/>
        </p:nvCxnSpPr>
        <p:spPr>
          <a:xfrm flipV="1">
            <a:off x="9167297" y="5117534"/>
            <a:ext cx="663959" cy="2042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075387" y="4531230"/>
            <a:ext cx="1677856" cy="1200329"/>
          </a:xfrm>
          <a:prstGeom prst="rect">
            <a:avLst/>
          </a:prstGeom>
          <a:noFill/>
        </p:spPr>
        <p:txBody>
          <a:bodyPr wrap="square" rtlCol="0">
            <a:spAutoFit/>
          </a:bodyPr>
          <a:lstStyle/>
          <a:p>
            <a:r>
              <a:rPr lang="en-US" dirty="0" smtClean="0"/>
              <a:t>poorer cognition than expected (</a:t>
            </a:r>
            <a:r>
              <a:rPr lang="en-US" dirty="0" err="1" smtClean="0"/>
              <a:t>resid</a:t>
            </a:r>
            <a:r>
              <a:rPr lang="en-US" dirty="0" smtClean="0"/>
              <a:t>&gt;0)</a:t>
            </a:r>
            <a:endParaRPr lang="en-US" dirty="0"/>
          </a:p>
        </p:txBody>
      </p:sp>
      <p:sp>
        <p:nvSpPr>
          <p:cNvPr id="37" name="Oval 36"/>
          <p:cNvSpPr/>
          <p:nvPr/>
        </p:nvSpPr>
        <p:spPr>
          <a:xfrm>
            <a:off x="3909012" y="1738348"/>
            <a:ext cx="2736405" cy="117909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a:stCxn id="37" idx="2"/>
          </p:cNvCxnSpPr>
          <p:nvPr/>
        </p:nvCxnSpPr>
        <p:spPr>
          <a:xfrm flipH="1">
            <a:off x="2073417" y="2327897"/>
            <a:ext cx="1835595" cy="3090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75224" y="2125252"/>
            <a:ext cx="1677856" cy="923330"/>
          </a:xfrm>
          <a:prstGeom prst="rect">
            <a:avLst/>
          </a:prstGeom>
          <a:noFill/>
        </p:spPr>
        <p:txBody>
          <a:bodyPr wrap="square" rtlCol="0">
            <a:spAutoFit/>
          </a:bodyPr>
          <a:lstStyle/>
          <a:p>
            <a:r>
              <a:rPr lang="en-US" dirty="0" smtClean="0"/>
              <a:t>better cognition than expected (</a:t>
            </a:r>
            <a:r>
              <a:rPr lang="en-US" dirty="0" err="1" smtClean="0"/>
              <a:t>resid</a:t>
            </a:r>
            <a:r>
              <a:rPr lang="en-US" dirty="0" smtClean="0"/>
              <a:t>&lt;0)</a:t>
            </a:r>
            <a:endParaRPr lang="en-US" dirty="0"/>
          </a:p>
        </p:txBody>
      </p:sp>
    </p:spTree>
    <p:extLst>
      <p:ext uri="{BB962C8B-B14F-4D97-AF65-F5344CB8AC3E}">
        <p14:creationId xmlns:p14="http://schemas.microsoft.com/office/powerpoint/2010/main" val="5458593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Regression-based approach: step 2</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308682" y="6356350"/>
            <a:ext cx="3663425" cy="276999"/>
          </a:xfrm>
          <a:prstGeom prst="rect">
            <a:avLst/>
          </a:prstGeom>
          <a:noFill/>
        </p:spPr>
        <p:txBody>
          <a:bodyPr wrap="square" rtlCol="0">
            <a:spAutoFit/>
          </a:bodyPr>
          <a:lstStyle/>
          <a:p>
            <a:r>
              <a:rPr lang="en-US" sz="1200" dirty="0" smtClean="0"/>
              <a:t>(Mukherjee et al., 2013, Brain Imaging and Behavior)</a:t>
            </a:r>
            <a:endParaRPr lang="en-US" sz="1200" dirty="0"/>
          </a:p>
        </p:txBody>
      </p:sp>
      <p:pic>
        <p:nvPicPr>
          <p:cNvPr id="2" name="Picture 1"/>
          <p:cNvPicPr>
            <a:picLocks noChangeAspect="1"/>
          </p:cNvPicPr>
          <p:nvPr/>
        </p:nvPicPr>
        <p:blipFill>
          <a:blip r:embed="rId3"/>
          <a:stretch>
            <a:fillRect/>
          </a:stretch>
        </p:blipFill>
        <p:spPr>
          <a:xfrm>
            <a:off x="5078949" y="1111222"/>
            <a:ext cx="5715000" cy="5219700"/>
          </a:xfrm>
          <a:prstGeom prst="rect">
            <a:avLst/>
          </a:prstGeom>
        </p:spPr>
      </p:pic>
      <p:sp>
        <p:nvSpPr>
          <p:cNvPr id="9" name="TextBox 8"/>
          <p:cNvSpPr txBox="1"/>
          <p:nvPr/>
        </p:nvSpPr>
        <p:spPr>
          <a:xfrm>
            <a:off x="355276" y="1310446"/>
            <a:ext cx="3989580" cy="1200329"/>
          </a:xfrm>
          <a:prstGeom prst="rect">
            <a:avLst/>
          </a:prstGeom>
          <a:noFill/>
        </p:spPr>
        <p:txBody>
          <a:bodyPr wrap="square" rtlCol="0">
            <a:spAutoFit/>
          </a:bodyPr>
          <a:lstStyle/>
          <a:p>
            <a:r>
              <a:rPr lang="en-US" sz="2400" dirty="0" smtClean="0"/>
              <a:t>Genome-wide association study on “resilience” (</a:t>
            </a:r>
            <a:r>
              <a:rPr lang="en-US" sz="2400" b="1" u="sng" dirty="0" smtClean="0"/>
              <a:t>residual cognition</a:t>
            </a:r>
            <a:r>
              <a:rPr lang="en-US" sz="2400" dirty="0" smtClean="0"/>
              <a:t>)</a:t>
            </a:r>
            <a:endParaRPr lang="en-US" sz="2400" dirty="0"/>
          </a:p>
        </p:txBody>
      </p:sp>
      <mc:AlternateContent xmlns:mc="http://schemas.openxmlformats.org/markup-compatibility/2006" xmlns:a14="http://schemas.microsoft.com/office/drawing/2010/main">
        <mc:Choice Requires="a14">
          <p:sp>
            <p:nvSpPr>
              <p:cNvPr id="21" name="TextBox 20"/>
              <p:cNvSpPr txBox="1"/>
              <p:nvPr/>
            </p:nvSpPr>
            <p:spPr>
              <a:xfrm>
                <a:off x="-44966" y="3414850"/>
                <a:ext cx="47900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𝑅𝑒𝑠𝑖𝑙𝑖𝑒𝑛𝑐𝑒</m:t>
                          </m:r>
                          <m:r>
                            <a:rPr lang="en-US" b="0" i="1" smtClean="0">
                              <a:latin typeface="Cambria Math" panose="02040503050406030204" pitchFamily="18" charset="0"/>
                            </a:rPr>
                            <m:t> = </m:t>
                          </m:r>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𝑆𝑁𝑃</m:t>
                          </m:r>
                        </m:sub>
                      </m:sSub>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𝑐𝑜𝑣𝑠</m:t>
                      </m:r>
                      <m:r>
                        <a:rPr lang="en-US" b="0"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ε</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44966" y="3414850"/>
                <a:ext cx="4790063" cy="369332"/>
              </a:xfrm>
              <a:prstGeom prst="rect">
                <a:avLst/>
              </a:prstGeom>
              <a:blipFill>
                <a:blip r:embed="rId4"/>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2699465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Integrative methods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056810" y="2322243"/>
            <a:ext cx="8078379" cy="2554545"/>
          </a:xfrm>
          <a:prstGeom prst="rect">
            <a:avLst/>
          </a:prstGeom>
          <a:noFill/>
        </p:spPr>
        <p:txBody>
          <a:bodyPr wrap="square" rtlCol="0">
            <a:spAutoFit/>
          </a:bodyPr>
          <a:lstStyle/>
          <a:p>
            <a:pPr algn="ctr"/>
            <a:r>
              <a:rPr lang="en-US" sz="8000" dirty="0" smtClean="0"/>
              <a:t>Gene-environment interaction</a:t>
            </a:r>
            <a:endParaRPr lang="en-US" sz="8000" dirty="0"/>
          </a:p>
        </p:txBody>
      </p:sp>
    </p:spTree>
    <p:extLst>
      <p:ext uri="{BB962C8B-B14F-4D97-AF65-F5344CB8AC3E}">
        <p14:creationId xmlns:p14="http://schemas.microsoft.com/office/powerpoint/2010/main" val="24902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Gene-environment interaction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10" name="TextBox 9"/>
          <p:cNvSpPr txBox="1"/>
          <p:nvPr/>
        </p:nvSpPr>
        <p:spPr>
          <a:xfrm>
            <a:off x="65741" y="6356350"/>
            <a:ext cx="3407159" cy="276999"/>
          </a:xfrm>
          <a:prstGeom prst="rect">
            <a:avLst/>
          </a:prstGeom>
          <a:noFill/>
        </p:spPr>
        <p:txBody>
          <a:bodyPr wrap="square" rtlCol="0">
            <a:spAutoFit/>
          </a:bodyPr>
          <a:lstStyle/>
          <a:p>
            <a:r>
              <a:rPr lang="en-US" sz="1200" dirty="0" smtClean="0"/>
              <a:t>(</a:t>
            </a:r>
            <a:r>
              <a:rPr lang="en-US" sz="1200" dirty="0" err="1" smtClean="0"/>
              <a:t>Aschard</a:t>
            </a:r>
            <a:r>
              <a:rPr lang="en-US" sz="1200" dirty="0" smtClean="0"/>
              <a:t>, 2016, Genet </a:t>
            </a:r>
            <a:r>
              <a:rPr lang="en-US" sz="1200" dirty="0" err="1" smtClean="0"/>
              <a:t>Epidemiol</a:t>
            </a:r>
            <a:r>
              <a:rPr lang="en-US" sz="1200" dirty="0" smtClean="0"/>
              <a:t>)</a:t>
            </a:r>
            <a:endParaRPr lang="en-US" sz="1200" dirty="0"/>
          </a:p>
        </p:txBody>
      </p:sp>
      <p:grpSp>
        <p:nvGrpSpPr>
          <p:cNvPr id="2" name="Group 1"/>
          <p:cNvGrpSpPr/>
          <p:nvPr/>
        </p:nvGrpSpPr>
        <p:grpSpPr>
          <a:xfrm>
            <a:off x="507365" y="953514"/>
            <a:ext cx="4979035" cy="5308399"/>
            <a:chOff x="1716405" y="1667619"/>
            <a:chExt cx="3800475" cy="4051877"/>
          </a:xfrm>
        </p:grpSpPr>
        <p:pic>
          <p:nvPicPr>
            <p:cNvPr id="9" name="Picture 8"/>
            <p:cNvPicPr>
              <a:picLocks noChangeAspect="1"/>
            </p:cNvPicPr>
            <p:nvPr/>
          </p:nvPicPr>
          <p:blipFill rotWithShape="1">
            <a:blip r:embed="rId3"/>
            <a:srcRect r="54022"/>
            <a:stretch/>
          </p:blipFill>
          <p:spPr>
            <a:xfrm>
              <a:off x="1716405" y="1852285"/>
              <a:ext cx="3800475" cy="3867211"/>
            </a:xfrm>
            <a:prstGeom prst="rect">
              <a:avLst/>
            </a:prstGeom>
          </p:spPr>
        </p:pic>
        <p:sp>
          <p:nvSpPr>
            <p:cNvPr id="11" name="TextBox 10"/>
            <p:cNvSpPr txBox="1"/>
            <p:nvPr/>
          </p:nvSpPr>
          <p:spPr>
            <a:xfrm>
              <a:off x="3277668" y="1667619"/>
              <a:ext cx="1141544" cy="369332"/>
            </a:xfrm>
            <a:prstGeom prst="rect">
              <a:avLst/>
            </a:prstGeom>
            <a:noFill/>
          </p:spPr>
          <p:txBody>
            <a:bodyPr wrap="square" rtlCol="0">
              <a:spAutoFit/>
            </a:bodyPr>
            <a:lstStyle/>
            <a:p>
              <a:r>
                <a:rPr lang="en-US" dirty="0" smtClean="0"/>
                <a:t>Centered</a:t>
              </a:r>
              <a:endParaRPr lang="en-US" dirty="0"/>
            </a:p>
          </p:txBody>
        </p:sp>
      </p:grpSp>
    </p:spTree>
    <p:extLst>
      <p:ext uri="{BB962C8B-B14F-4D97-AF65-F5344CB8AC3E}">
        <p14:creationId xmlns:p14="http://schemas.microsoft.com/office/powerpoint/2010/main" val="2287928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Gene-environment interaction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10" name="TextBox 9"/>
          <p:cNvSpPr txBox="1"/>
          <p:nvPr/>
        </p:nvSpPr>
        <p:spPr>
          <a:xfrm>
            <a:off x="65741" y="6356350"/>
            <a:ext cx="3407159" cy="276999"/>
          </a:xfrm>
          <a:prstGeom prst="rect">
            <a:avLst/>
          </a:prstGeom>
          <a:noFill/>
        </p:spPr>
        <p:txBody>
          <a:bodyPr wrap="square" rtlCol="0">
            <a:spAutoFit/>
          </a:bodyPr>
          <a:lstStyle/>
          <a:p>
            <a:r>
              <a:rPr lang="en-US" sz="1200" dirty="0" smtClean="0"/>
              <a:t>(</a:t>
            </a:r>
            <a:r>
              <a:rPr lang="en-US" sz="1200" dirty="0" err="1" smtClean="0"/>
              <a:t>Aschard</a:t>
            </a:r>
            <a:r>
              <a:rPr lang="en-US" sz="1200" dirty="0" smtClean="0"/>
              <a:t>, 2016, Genet </a:t>
            </a:r>
            <a:r>
              <a:rPr lang="en-US" sz="1200" dirty="0" err="1" smtClean="0"/>
              <a:t>Epidemiol</a:t>
            </a:r>
            <a:r>
              <a:rPr lang="en-US" sz="1200" dirty="0" smtClean="0"/>
              <a:t>)</a:t>
            </a:r>
            <a:endParaRPr lang="en-US" sz="1200" dirty="0"/>
          </a:p>
        </p:txBody>
      </p:sp>
      <p:grpSp>
        <p:nvGrpSpPr>
          <p:cNvPr id="2" name="Group 1"/>
          <p:cNvGrpSpPr/>
          <p:nvPr/>
        </p:nvGrpSpPr>
        <p:grpSpPr>
          <a:xfrm>
            <a:off x="507365" y="953514"/>
            <a:ext cx="4979035" cy="5308399"/>
            <a:chOff x="1716405" y="1667619"/>
            <a:chExt cx="3800475" cy="4051877"/>
          </a:xfrm>
        </p:grpSpPr>
        <p:pic>
          <p:nvPicPr>
            <p:cNvPr id="9" name="Picture 8"/>
            <p:cNvPicPr>
              <a:picLocks noChangeAspect="1"/>
            </p:cNvPicPr>
            <p:nvPr/>
          </p:nvPicPr>
          <p:blipFill rotWithShape="1">
            <a:blip r:embed="rId3"/>
            <a:srcRect r="54022"/>
            <a:stretch/>
          </p:blipFill>
          <p:spPr>
            <a:xfrm>
              <a:off x="1716405" y="1852285"/>
              <a:ext cx="3800475" cy="3867211"/>
            </a:xfrm>
            <a:prstGeom prst="rect">
              <a:avLst/>
            </a:prstGeom>
          </p:spPr>
        </p:pic>
        <p:sp>
          <p:nvSpPr>
            <p:cNvPr id="11" name="TextBox 10"/>
            <p:cNvSpPr txBox="1"/>
            <p:nvPr/>
          </p:nvSpPr>
          <p:spPr>
            <a:xfrm>
              <a:off x="3277668" y="1667619"/>
              <a:ext cx="1141544" cy="369332"/>
            </a:xfrm>
            <a:prstGeom prst="rect">
              <a:avLst/>
            </a:prstGeom>
            <a:noFill/>
          </p:spPr>
          <p:txBody>
            <a:bodyPr wrap="square" rtlCol="0">
              <a:spAutoFit/>
            </a:bodyPr>
            <a:lstStyle/>
            <a:p>
              <a:r>
                <a:rPr lang="en-US" dirty="0" smtClean="0"/>
                <a:t>Centered</a:t>
              </a:r>
              <a:endParaRPr lang="en-US" dirty="0"/>
            </a:p>
          </p:txBody>
        </p:sp>
      </p:grpSp>
      <p:pic>
        <p:nvPicPr>
          <p:cNvPr id="3" name="Picture 2"/>
          <p:cNvPicPr>
            <a:picLocks noChangeAspect="1"/>
          </p:cNvPicPr>
          <p:nvPr/>
        </p:nvPicPr>
        <p:blipFill rotWithShape="1">
          <a:blip r:embed="rId4"/>
          <a:srcRect r="54819"/>
          <a:stretch/>
        </p:blipFill>
        <p:spPr>
          <a:xfrm>
            <a:off x="5956300" y="1195447"/>
            <a:ext cx="2608580" cy="4595754"/>
          </a:xfrm>
          <a:prstGeom prst="rect">
            <a:avLst/>
          </a:prstGeom>
        </p:spPr>
      </p:pic>
      <p:sp>
        <p:nvSpPr>
          <p:cNvPr id="13" name="TextBox 12"/>
          <p:cNvSpPr txBox="1"/>
          <p:nvPr/>
        </p:nvSpPr>
        <p:spPr>
          <a:xfrm>
            <a:off x="5785821" y="6356349"/>
            <a:ext cx="3407159" cy="276999"/>
          </a:xfrm>
          <a:prstGeom prst="rect">
            <a:avLst/>
          </a:prstGeom>
          <a:noFill/>
        </p:spPr>
        <p:txBody>
          <a:bodyPr wrap="square" rtlCol="0">
            <a:spAutoFit/>
          </a:bodyPr>
          <a:lstStyle/>
          <a:p>
            <a:r>
              <a:rPr lang="en-US" sz="1200" dirty="0" smtClean="0"/>
              <a:t>(</a:t>
            </a:r>
            <a:r>
              <a:rPr lang="en-US" sz="1200" dirty="0" err="1" smtClean="0"/>
              <a:t>Saltz</a:t>
            </a:r>
            <a:r>
              <a:rPr lang="en-US" sz="1200" dirty="0" smtClean="0"/>
              <a:t> et al., 2018, Ecol. and Evolution)</a:t>
            </a:r>
            <a:endParaRPr lang="en-US" sz="1200" dirty="0"/>
          </a:p>
        </p:txBody>
      </p:sp>
      <p:pic>
        <p:nvPicPr>
          <p:cNvPr id="14" name="Picture 13"/>
          <p:cNvPicPr>
            <a:picLocks noChangeAspect="1"/>
          </p:cNvPicPr>
          <p:nvPr/>
        </p:nvPicPr>
        <p:blipFill rotWithShape="1">
          <a:blip r:embed="rId4"/>
          <a:srcRect l="44829" b="50184"/>
          <a:stretch/>
        </p:blipFill>
        <p:spPr>
          <a:xfrm>
            <a:off x="8765966" y="2261759"/>
            <a:ext cx="3185300" cy="2289433"/>
          </a:xfrm>
          <a:prstGeom prst="rect">
            <a:avLst/>
          </a:prstGeom>
        </p:spPr>
      </p:pic>
    </p:spTree>
    <p:extLst>
      <p:ext uri="{BB962C8B-B14F-4D97-AF65-F5344CB8AC3E}">
        <p14:creationId xmlns:p14="http://schemas.microsoft.com/office/powerpoint/2010/main" val="2000249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Gene-environment interaction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570772" y="1223083"/>
            <a:ext cx="9819607" cy="400110"/>
          </a:xfrm>
          <a:prstGeom prst="rect">
            <a:avLst/>
          </a:prstGeom>
          <a:noFill/>
        </p:spPr>
        <p:txBody>
          <a:bodyPr wrap="square" rtlCol="0">
            <a:spAutoFit/>
          </a:bodyPr>
          <a:lstStyle/>
          <a:p>
            <a:r>
              <a:rPr lang="en-US" dirty="0" smtClean="0"/>
              <a:t>The basic concept: </a:t>
            </a:r>
            <a:r>
              <a:rPr lang="en-US" sz="2000" b="1" dirty="0" smtClean="0"/>
              <a:t>is </a:t>
            </a:r>
            <a:r>
              <a:rPr lang="en-US" sz="2000" b="1" dirty="0" smtClean="0"/>
              <a:t>the relationship between an exposure and a trait modified by genotype?</a:t>
            </a:r>
            <a:endParaRPr lang="en-US" sz="2000" b="1" dirty="0"/>
          </a:p>
        </p:txBody>
      </p:sp>
      <p:sp>
        <p:nvSpPr>
          <p:cNvPr id="2" name="TextBox 1"/>
          <p:cNvSpPr txBox="1"/>
          <p:nvPr/>
        </p:nvSpPr>
        <p:spPr>
          <a:xfrm>
            <a:off x="302859" y="6261913"/>
            <a:ext cx="3407159" cy="276999"/>
          </a:xfrm>
          <a:prstGeom prst="rect">
            <a:avLst/>
          </a:prstGeom>
          <a:noFill/>
        </p:spPr>
        <p:txBody>
          <a:bodyPr wrap="square" rtlCol="0">
            <a:spAutoFit/>
          </a:bodyPr>
          <a:lstStyle/>
          <a:p>
            <a:r>
              <a:rPr lang="en-US" sz="1200" dirty="0" smtClean="0"/>
              <a:t>(</a:t>
            </a:r>
            <a:r>
              <a:rPr lang="en-US" sz="1200" dirty="0" err="1" smtClean="0"/>
              <a:t>Roostaei</a:t>
            </a:r>
            <a:r>
              <a:rPr lang="en-US" sz="1200" dirty="0" smtClean="0"/>
              <a:t> et al., 2017, </a:t>
            </a:r>
            <a:r>
              <a:rPr lang="en-US" sz="1200" dirty="0" err="1" smtClean="0"/>
              <a:t>Mol</a:t>
            </a:r>
            <a:r>
              <a:rPr lang="en-US" sz="1200" dirty="0" smtClean="0"/>
              <a:t> Psych)</a:t>
            </a:r>
            <a:endParaRPr lang="en-US" sz="1200" dirty="0"/>
          </a:p>
        </p:txBody>
      </p:sp>
      <p:pic>
        <p:nvPicPr>
          <p:cNvPr id="9" name="Picture 8"/>
          <p:cNvPicPr>
            <a:picLocks noChangeAspect="1"/>
          </p:cNvPicPr>
          <p:nvPr/>
        </p:nvPicPr>
        <p:blipFill>
          <a:blip r:embed="rId3"/>
          <a:stretch>
            <a:fillRect/>
          </a:stretch>
        </p:blipFill>
        <p:spPr>
          <a:xfrm>
            <a:off x="3710018" y="1899099"/>
            <a:ext cx="4824382" cy="4639814"/>
          </a:xfrm>
          <a:prstGeom prst="rect">
            <a:avLst/>
          </a:prstGeom>
        </p:spPr>
      </p:pic>
    </p:spTree>
    <p:extLst>
      <p:ext uri="{BB962C8B-B14F-4D97-AF65-F5344CB8AC3E}">
        <p14:creationId xmlns:p14="http://schemas.microsoft.com/office/powerpoint/2010/main" val="3836663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Dimensionality</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500882" y="1298797"/>
            <a:ext cx="9773014" cy="4401205"/>
          </a:xfrm>
          <a:prstGeom prst="rect">
            <a:avLst/>
          </a:prstGeom>
          <a:noFill/>
        </p:spPr>
        <p:txBody>
          <a:bodyPr wrap="square" rtlCol="0">
            <a:spAutoFit/>
          </a:bodyPr>
          <a:lstStyle/>
          <a:p>
            <a:r>
              <a:rPr lang="en-US" sz="2800" dirty="0" smtClean="0"/>
              <a:t>How do we move toward methods capable of handling </a:t>
            </a:r>
            <a:r>
              <a:rPr lang="en-US" sz="2800" b="1" dirty="0" smtClean="0"/>
              <a:t>high-dimensional data</a:t>
            </a:r>
            <a:r>
              <a:rPr lang="en-US" sz="2800" dirty="0" smtClean="0"/>
              <a:t> in an integrative framework?</a:t>
            </a:r>
          </a:p>
          <a:p>
            <a:endParaRPr lang="en-US" sz="2800" dirty="0"/>
          </a:p>
          <a:p>
            <a:r>
              <a:rPr lang="en-US" sz="2800" dirty="0" smtClean="0"/>
              <a:t>What is high-dimensional data?</a:t>
            </a:r>
          </a:p>
          <a:p>
            <a:endParaRPr lang="en-US" sz="2800" dirty="0"/>
          </a:p>
          <a:p>
            <a:pPr algn="ctr"/>
            <a:endParaRPr lang="en-US" sz="2800" dirty="0" smtClean="0"/>
          </a:p>
          <a:p>
            <a:pPr algn="ctr"/>
            <a:endParaRPr lang="en-US" sz="2800" dirty="0"/>
          </a:p>
          <a:p>
            <a:pPr algn="ctr"/>
            <a:r>
              <a:rPr lang="en-US" sz="2800" dirty="0" smtClean="0"/>
              <a:t>LOTS OF </a:t>
            </a:r>
            <a:r>
              <a:rPr lang="en-US" sz="2800" dirty="0" smtClean="0"/>
              <a:t>MEASUREMENTS </a:t>
            </a:r>
            <a:r>
              <a:rPr lang="en-US" sz="2800" dirty="0" smtClean="0">
                <a:sym typeface="Wingdings" panose="05000000000000000000" pitchFamily="2" charset="2"/>
              </a:rPr>
              <a:t></a:t>
            </a:r>
            <a:r>
              <a:rPr lang="en-US" sz="2800" dirty="0" smtClean="0"/>
              <a:t> </a:t>
            </a:r>
            <a:r>
              <a:rPr lang="en-US" sz="2800" dirty="0" smtClean="0"/>
              <a:t>LOTS OF </a:t>
            </a:r>
            <a:r>
              <a:rPr lang="en-US" sz="2800" dirty="0" smtClean="0"/>
              <a:t>VARIABLES</a:t>
            </a:r>
          </a:p>
          <a:p>
            <a:pPr algn="ctr"/>
            <a:endParaRPr lang="en-US" sz="2800" dirty="0"/>
          </a:p>
          <a:p>
            <a:pPr algn="ctr"/>
            <a:r>
              <a:rPr lang="en-US" sz="2800" dirty="0" smtClean="0"/>
              <a:t>LOTS OF VARIABLES </a:t>
            </a:r>
            <a:r>
              <a:rPr lang="en-US" sz="2800" dirty="0" smtClean="0">
                <a:sym typeface="Wingdings" panose="05000000000000000000" pitchFamily="2" charset="2"/>
              </a:rPr>
              <a:t> </a:t>
            </a:r>
            <a:endParaRPr lang="en-US" sz="2800" dirty="0"/>
          </a:p>
        </p:txBody>
      </p:sp>
      <p:pic>
        <p:nvPicPr>
          <p:cNvPr id="2" name="Picture 1"/>
          <p:cNvPicPr>
            <a:picLocks noChangeAspect="1"/>
          </p:cNvPicPr>
          <p:nvPr/>
        </p:nvPicPr>
        <p:blipFill>
          <a:blip r:embed="rId3"/>
          <a:stretch>
            <a:fillRect/>
          </a:stretch>
        </p:blipFill>
        <p:spPr>
          <a:xfrm>
            <a:off x="7451090" y="5154695"/>
            <a:ext cx="1824990" cy="1295743"/>
          </a:xfrm>
          <a:prstGeom prst="rect">
            <a:avLst/>
          </a:prstGeom>
        </p:spPr>
      </p:pic>
    </p:spTree>
    <p:extLst>
      <p:ext uri="{BB962C8B-B14F-4D97-AF65-F5344CB8AC3E}">
        <p14:creationId xmlns:p14="http://schemas.microsoft.com/office/powerpoint/2010/main" val="23183598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Principal component analysis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39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483253" y="1383862"/>
            <a:ext cx="11165727" cy="4673654"/>
          </a:xfrm>
          <a:prstGeom prst="rect">
            <a:avLst/>
          </a:prstGeom>
        </p:spPr>
      </p:pic>
      <p:sp>
        <p:nvSpPr>
          <p:cNvPr id="3" name="TextBox 2"/>
          <p:cNvSpPr txBox="1"/>
          <p:nvPr/>
        </p:nvSpPr>
        <p:spPr>
          <a:xfrm>
            <a:off x="349452" y="6326842"/>
            <a:ext cx="3115949" cy="276999"/>
          </a:xfrm>
          <a:prstGeom prst="rect">
            <a:avLst/>
          </a:prstGeom>
          <a:noFill/>
        </p:spPr>
        <p:txBody>
          <a:bodyPr wrap="square" rtlCol="0">
            <a:spAutoFit/>
          </a:bodyPr>
          <a:lstStyle/>
          <a:p>
            <a:r>
              <a:rPr lang="en-US" sz="1200" dirty="0" smtClean="0"/>
              <a:t>(Matt </a:t>
            </a:r>
            <a:r>
              <a:rPr lang="en-US" sz="1200" dirty="0" err="1" smtClean="0"/>
              <a:t>Brems</a:t>
            </a:r>
            <a:r>
              <a:rPr lang="en-US" sz="1200" dirty="0" smtClean="0"/>
              <a:t>, 2017)</a:t>
            </a:r>
            <a:endParaRPr lang="en-US" sz="1200" dirty="0"/>
          </a:p>
        </p:txBody>
      </p:sp>
    </p:spTree>
    <p:extLst>
      <p:ext uri="{BB962C8B-B14F-4D97-AF65-F5344CB8AC3E}">
        <p14:creationId xmlns:p14="http://schemas.microsoft.com/office/powerpoint/2010/main" val="1735040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2"/>
          <p:cNvSpPr txBox="1">
            <a:spLocks noGrp="1"/>
          </p:cNvSpPr>
          <p:nvPr>
            <p:ph type="title"/>
          </p:nvPr>
        </p:nvSpPr>
        <p:spPr>
          <a:xfrm>
            <a:off x="0" y="-9323"/>
            <a:ext cx="9993900" cy="826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Respectful Language</a:t>
            </a:r>
            <a:endParaRPr/>
          </a:p>
        </p:txBody>
      </p:sp>
      <p:sp>
        <p:nvSpPr>
          <p:cNvPr id="361" name="Google Shape;361;p42"/>
          <p:cNvSpPr txBox="1">
            <a:spLocks noGrp="1"/>
          </p:cNvSpPr>
          <p:nvPr>
            <p:ph type="body" idx="1"/>
          </p:nvPr>
        </p:nvSpPr>
        <p:spPr>
          <a:xfrm>
            <a:off x="838200" y="1146224"/>
            <a:ext cx="10515600" cy="1131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When discussing mental health, always remember that</a:t>
            </a:r>
            <a:r>
              <a:rPr lang="en-US" b="1"/>
              <a:t> the person comes first</a:t>
            </a:r>
            <a:r>
              <a:rPr lang="en-US"/>
              <a:t> and the diagnosis come second.</a:t>
            </a:r>
            <a:endParaRPr/>
          </a:p>
          <a:p>
            <a:pPr marL="0" lvl="0" indent="0" algn="l" rtl="0">
              <a:spcBef>
                <a:spcPts val="1000"/>
              </a:spcBef>
              <a:spcAft>
                <a:spcPts val="0"/>
              </a:spcAft>
              <a:buNone/>
            </a:pPr>
            <a:endParaRPr/>
          </a:p>
        </p:txBody>
      </p:sp>
      <p:graphicFrame>
        <p:nvGraphicFramePr>
          <p:cNvPr id="362" name="Google Shape;362;p42"/>
          <p:cNvGraphicFramePr/>
          <p:nvPr/>
        </p:nvGraphicFramePr>
        <p:xfrm>
          <a:off x="952500" y="3030125"/>
          <a:ext cx="8940175" cy="3574225"/>
        </p:xfrm>
        <a:graphic>
          <a:graphicData uri="http://schemas.openxmlformats.org/drawingml/2006/table">
            <a:tbl>
              <a:tblPr>
                <a:noFill/>
              </a:tblPr>
              <a:tblGrid>
                <a:gridCol w="3769225">
                  <a:extLst>
                    <a:ext uri="{9D8B030D-6E8A-4147-A177-3AD203B41FA5}">
                      <a16:colId xmlns:a16="http://schemas.microsoft.com/office/drawing/2014/main" val="20000"/>
                    </a:ext>
                  </a:extLst>
                </a:gridCol>
                <a:gridCol w="5170950">
                  <a:extLst>
                    <a:ext uri="{9D8B030D-6E8A-4147-A177-3AD203B41FA5}">
                      <a16:colId xmlns:a16="http://schemas.microsoft.com/office/drawing/2014/main" val="20001"/>
                    </a:ext>
                  </a:extLst>
                </a:gridCol>
              </a:tblGrid>
              <a:tr h="678075">
                <a:tc>
                  <a:txBody>
                    <a:bodyPr/>
                    <a:lstStyle/>
                    <a:p>
                      <a:pPr marL="0" lvl="0" indent="0" algn="l" rtl="0">
                        <a:spcBef>
                          <a:spcPts val="0"/>
                        </a:spcBef>
                        <a:spcAft>
                          <a:spcPts val="0"/>
                        </a:spcAft>
                        <a:buNone/>
                      </a:pPr>
                      <a:r>
                        <a:rPr lang="en-US" sz="2300" b="1" i="1">
                          <a:solidFill>
                            <a:schemeClr val="dk2"/>
                          </a:solidFill>
                        </a:rPr>
                        <a:t>Please don’t say</a:t>
                      </a:r>
                      <a:endParaRPr sz="2300" b="1" i="1">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300" b="1" i="1">
                          <a:solidFill>
                            <a:schemeClr val="dk2"/>
                          </a:solidFill>
                        </a:rPr>
                        <a:t>Instead say</a:t>
                      </a:r>
                      <a:endParaRPr sz="2300" b="1" i="1">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26475">
                <a:tc>
                  <a:txBody>
                    <a:bodyPr/>
                    <a:lstStyle/>
                    <a:p>
                      <a:pPr marL="0" lvl="0" indent="0" algn="l" rtl="0">
                        <a:spcBef>
                          <a:spcPts val="0"/>
                        </a:spcBef>
                        <a:spcAft>
                          <a:spcPts val="0"/>
                        </a:spcAft>
                        <a:buNone/>
                      </a:pPr>
                      <a:r>
                        <a:rPr lang="en-US" sz="2000"/>
                        <a:t>depressives</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a:t>people with major depressive disorder</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21175">
                <a:tc>
                  <a:txBody>
                    <a:bodyPr/>
                    <a:lstStyle/>
                    <a:p>
                      <a:pPr marL="0" lvl="0" indent="0" algn="l" rtl="0">
                        <a:spcBef>
                          <a:spcPts val="0"/>
                        </a:spcBef>
                        <a:spcAft>
                          <a:spcPts val="0"/>
                        </a:spcAft>
                        <a:buNone/>
                      </a:pPr>
                      <a:r>
                        <a:rPr lang="en-US" sz="2000"/>
                        <a:t>schizophrenics</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a:t>people with schizophrenia</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26475">
                <a:tc>
                  <a:txBody>
                    <a:bodyPr/>
                    <a:lstStyle/>
                    <a:p>
                      <a:pPr marL="0" lvl="0" indent="0" algn="l" rtl="0">
                        <a:spcBef>
                          <a:spcPts val="0"/>
                        </a:spcBef>
                        <a:spcAft>
                          <a:spcPts val="0"/>
                        </a:spcAft>
                        <a:buNone/>
                      </a:pPr>
                      <a:r>
                        <a:rPr lang="en-US" sz="2000"/>
                        <a:t>addict</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a:t>person with substance use disorder</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355550">
                <a:tc>
                  <a:txBody>
                    <a:bodyPr/>
                    <a:lstStyle/>
                    <a:p>
                      <a:pPr marL="0" lvl="0" indent="0" algn="l" rtl="0">
                        <a:spcBef>
                          <a:spcPts val="0"/>
                        </a:spcBef>
                        <a:spcAft>
                          <a:spcPts val="0"/>
                        </a:spcAft>
                        <a:buNone/>
                      </a:pPr>
                      <a:r>
                        <a:rPr lang="en-US" sz="2000"/>
                        <a:t>drug abusers</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2000"/>
                        <a:t>people who use drugs</a:t>
                      </a:r>
                      <a:endParaRPr sz="2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897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Principal component analysis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40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7" name="Picture 6"/>
          <p:cNvPicPr>
            <a:picLocks noChangeAspect="1"/>
          </p:cNvPicPr>
          <p:nvPr/>
        </p:nvPicPr>
        <p:blipFill>
          <a:blip r:embed="rId3"/>
          <a:stretch>
            <a:fillRect/>
          </a:stretch>
        </p:blipFill>
        <p:spPr>
          <a:xfrm>
            <a:off x="4273591" y="1124071"/>
            <a:ext cx="5708609" cy="5688275"/>
          </a:xfrm>
          <a:prstGeom prst="rect">
            <a:avLst/>
          </a:prstGeom>
        </p:spPr>
      </p:pic>
      <p:sp>
        <p:nvSpPr>
          <p:cNvPr id="9" name="TextBox 8"/>
          <p:cNvSpPr txBox="1"/>
          <p:nvPr/>
        </p:nvSpPr>
        <p:spPr>
          <a:xfrm>
            <a:off x="349452" y="6326842"/>
            <a:ext cx="3115949" cy="276999"/>
          </a:xfrm>
          <a:prstGeom prst="rect">
            <a:avLst/>
          </a:prstGeom>
          <a:noFill/>
        </p:spPr>
        <p:txBody>
          <a:bodyPr wrap="square" rtlCol="0">
            <a:spAutoFit/>
          </a:bodyPr>
          <a:lstStyle/>
          <a:p>
            <a:r>
              <a:rPr lang="en-US" sz="1200" dirty="0" smtClean="0"/>
              <a:t>(</a:t>
            </a:r>
            <a:r>
              <a:rPr lang="en-US" sz="1200" dirty="0" err="1" smtClean="0"/>
              <a:t>Bycroft</a:t>
            </a:r>
            <a:r>
              <a:rPr lang="en-US" sz="1200" dirty="0" smtClean="0"/>
              <a:t> et al., 2017, </a:t>
            </a:r>
            <a:r>
              <a:rPr lang="en-US" sz="1200" dirty="0" err="1" smtClean="0"/>
              <a:t>BioRxiv</a:t>
            </a:r>
            <a:r>
              <a:rPr lang="en-US" sz="1200" dirty="0" smtClean="0"/>
              <a:t>)</a:t>
            </a:r>
            <a:endParaRPr lang="en-US" sz="1200" dirty="0"/>
          </a:p>
        </p:txBody>
      </p:sp>
      <p:sp>
        <p:nvSpPr>
          <p:cNvPr id="10" name="TextBox 9"/>
          <p:cNvSpPr txBox="1"/>
          <p:nvPr/>
        </p:nvSpPr>
        <p:spPr>
          <a:xfrm>
            <a:off x="349452" y="1560887"/>
            <a:ext cx="3284851" cy="1569660"/>
          </a:xfrm>
          <a:prstGeom prst="rect">
            <a:avLst/>
          </a:prstGeom>
          <a:noFill/>
        </p:spPr>
        <p:txBody>
          <a:bodyPr wrap="square" rtlCol="0">
            <a:spAutoFit/>
          </a:bodyPr>
          <a:lstStyle/>
          <a:p>
            <a:r>
              <a:rPr lang="en-US" sz="3200" dirty="0" smtClean="0"/>
              <a:t>UK Biobank</a:t>
            </a:r>
          </a:p>
          <a:p>
            <a:r>
              <a:rPr lang="en-US" sz="3200" dirty="0" smtClean="0"/>
              <a:t>n= 407,219</a:t>
            </a:r>
          </a:p>
          <a:p>
            <a:r>
              <a:rPr lang="en-US" sz="3200" dirty="0" smtClean="0"/>
              <a:t>k= 147,604</a:t>
            </a:r>
            <a:endParaRPr lang="en-US" sz="3200" dirty="0"/>
          </a:p>
        </p:txBody>
      </p:sp>
    </p:spTree>
    <p:extLst>
      <p:ext uri="{BB962C8B-B14F-4D97-AF65-F5344CB8AC3E}">
        <p14:creationId xmlns:p14="http://schemas.microsoft.com/office/powerpoint/2010/main" val="1678722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L</a:t>
            </a:r>
            <a:r>
              <a:rPr lang="en-US" sz="4400" dirty="0" smtClean="0">
                <a:solidFill>
                  <a:schemeClr val="bg1"/>
                </a:solidFill>
              </a:rPr>
              <a:t>atent features for </a:t>
            </a:r>
            <a:r>
              <a:rPr lang="en-US" sz="4400" dirty="0" err="1" smtClean="0">
                <a:solidFill>
                  <a:schemeClr val="bg1"/>
                </a:solidFill>
              </a:rPr>
              <a:t>GxE</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41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3" name="Picture 2"/>
          <p:cNvPicPr>
            <a:picLocks noChangeAspect="1"/>
          </p:cNvPicPr>
          <p:nvPr/>
        </p:nvPicPr>
        <p:blipFill rotWithShape="1">
          <a:blip r:embed="rId3"/>
          <a:srcRect r="79388"/>
          <a:stretch/>
        </p:blipFill>
        <p:spPr>
          <a:xfrm>
            <a:off x="518090" y="1165296"/>
            <a:ext cx="2265879" cy="4762929"/>
          </a:xfrm>
          <a:prstGeom prst="rect">
            <a:avLst/>
          </a:prstGeom>
        </p:spPr>
      </p:pic>
      <p:sp>
        <p:nvSpPr>
          <p:cNvPr id="9" name="TextBox 8"/>
          <p:cNvSpPr txBox="1"/>
          <p:nvPr/>
        </p:nvSpPr>
        <p:spPr>
          <a:xfrm>
            <a:off x="430991" y="6337911"/>
            <a:ext cx="4047822" cy="276999"/>
          </a:xfrm>
          <a:prstGeom prst="rect">
            <a:avLst/>
          </a:prstGeom>
          <a:noFill/>
        </p:spPr>
        <p:txBody>
          <a:bodyPr wrap="square" rtlCol="0">
            <a:spAutoFit/>
          </a:bodyPr>
          <a:lstStyle/>
          <a:p>
            <a:r>
              <a:rPr lang="en-US" sz="1200" dirty="0" smtClean="0"/>
              <a:t>(Ng et al., 2019, AJHG)</a:t>
            </a:r>
            <a:endParaRPr lang="en-US" sz="1200" dirty="0"/>
          </a:p>
        </p:txBody>
      </p:sp>
    </p:spTree>
    <p:extLst>
      <p:ext uri="{BB962C8B-B14F-4D97-AF65-F5344CB8AC3E}">
        <p14:creationId xmlns:p14="http://schemas.microsoft.com/office/powerpoint/2010/main" val="1506064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L</a:t>
            </a:r>
            <a:r>
              <a:rPr lang="en-US" sz="4400" dirty="0" smtClean="0">
                <a:solidFill>
                  <a:schemeClr val="bg1"/>
                </a:solidFill>
              </a:rPr>
              <a:t>atent features for </a:t>
            </a:r>
            <a:r>
              <a:rPr lang="en-US" sz="4400" dirty="0" err="1" smtClean="0">
                <a:solidFill>
                  <a:schemeClr val="bg1"/>
                </a:solidFill>
              </a:rPr>
              <a:t>GxE</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42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3" name="Picture 2"/>
          <p:cNvPicPr>
            <a:picLocks noChangeAspect="1"/>
          </p:cNvPicPr>
          <p:nvPr/>
        </p:nvPicPr>
        <p:blipFill rotWithShape="1">
          <a:blip r:embed="rId3"/>
          <a:srcRect r="38434" b="44371"/>
          <a:stretch/>
        </p:blipFill>
        <p:spPr>
          <a:xfrm>
            <a:off x="518089" y="1165299"/>
            <a:ext cx="6767990" cy="2649558"/>
          </a:xfrm>
          <a:prstGeom prst="rect">
            <a:avLst/>
          </a:prstGeom>
        </p:spPr>
      </p:pic>
      <p:sp>
        <p:nvSpPr>
          <p:cNvPr id="9" name="TextBox 8"/>
          <p:cNvSpPr txBox="1"/>
          <p:nvPr/>
        </p:nvSpPr>
        <p:spPr>
          <a:xfrm>
            <a:off x="430991" y="6337911"/>
            <a:ext cx="4047822" cy="276999"/>
          </a:xfrm>
          <a:prstGeom prst="rect">
            <a:avLst/>
          </a:prstGeom>
          <a:noFill/>
        </p:spPr>
        <p:txBody>
          <a:bodyPr wrap="square" rtlCol="0">
            <a:spAutoFit/>
          </a:bodyPr>
          <a:lstStyle/>
          <a:p>
            <a:r>
              <a:rPr lang="en-US" sz="1200" dirty="0" smtClean="0"/>
              <a:t>(Ng et al., 2019, AJHG)</a:t>
            </a:r>
            <a:endParaRPr lang="en-US" sz="1200" dirty="0"/>
          </a:p>
        </p:txBody>
      </p:sp>
      <p:sp>
        <p:nvSpPr>
          <p:cNvPr id="2" name="Rectangle 1"/>
          <p:cNvSpPr/>
          <p:nvPr/>
        </p:nvSpPr>
        <p:spPr>
          <a:xfrm>
            <a:off x="4892331" y="2725727"/>
            <a:ext cx="2993641" cy="1927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9732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L</a:t>
            </a:r>
            <a:r>
              <a:rPr lang="en-US" sz="4400" dirty="0" smtClean="0">
                <a:solidFill>
                  <a:schemeClr val="bg1"/>
                </a:solidFill>
              </a:rPr>
              <a:t>atent features for </a:t>
            </a:r>
            <a:r>
              <a:rPr lang="en-US" sz="4400" dirty="0" err="1" smtClean="0">
                <a:solidFill>
                  <a:schemeClr val="bg1"/>
                </a:solidFill>
              </a:rPr>
              <a:t>GxE</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43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3" name="Picture 2"/>
          <p:cNvPicPr>
            <a:picLocks noChangeAspect="1"/>
          </p:cNvPicPr>
          <p:nvPr/>
        </p:nvPicPr>
        <p:blipFill rotWithShape="1">
          <a:blip r:embed="rId3"/>
          <a:srcRect r="28208"/>
          <a:stretch/>
        </p:blipFill>
        <p:spPr>
          <a:xfrm>
            <a:off x="518090" y="1165296"/>
            <a:ext cx="7892060" cy="4762929"/>
          </a:xfrm>
          <a:prstGeom prst="rect">
            <a:avLst/>
          </a:prstGeom>
        </p:spPr>
      </p:pic>
      <p:sp>
        <p:nvSpPr>
          <p:cNvPr id="9" name="TextBox 8"/>
          <p:cNvSpPr txBox="1"/>
          <p:nvPr/>
        </p:nvSpPr>
        <p:spPr>
          <a:xfrm>
            <a:off x="430991" y="6337911"/>
            <a:ext cx="4047822" cy="276999"/>
          </a:xfrm>
          <a:prstGeom prst="rect">
            <a:avLst/>
          </a:prstGeom>
          <a:noFill/>
        </p:spPr>
        <p:txBody>
          <a:bodyPr wrap="square" rtlCol="0">
            <a:spAutoFit/>
          </a:bodyPr>
          <a:lstStyle/>
          <a:p>
            <a:r>
              <a:rPr lang="en-US" sz="1200" dirty="0" smtClean="0"/>
              <a:t>(Ng et al., 2019, AJHG)</a:t>
            </a:r>
            <a:endParaRPr lang="en-US" sz="1200" dirty="0"/>
          </a:p>
        </p:txBody>
      </p:sp>
      <p:sp>
        <p:nvSpPr>
          <p:cNvPr id="7" name="Rectangle 6"/>
          <p:cNvSpPr/>
          <p:nvPr/>
        </p:nvSpPr>
        <p:spPr>
          <a:xfrm>
            <a:off x="5055409" y="2719903"/>
            <a:ext cx="5241783" cy="167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548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L</a:t>
            </a:r>
            <a:r>
              <a:rPr lang="en-US" sz="4400" dirty="0" smtClean="0">
                <a:solidFill>
                  <a:schemeClr val="bg1"/>
                </a:solidFill>
              </a:rPr>
              <a:t>atent features for </a:t>
            </a:r>
            <a:r>
              <a:rPr lang="en-US" sz="4400" dirty="0" err="1" smtClean="0">
                <a:solidFill>
                  <a:schemeClr val="bg1"/>
                </a:solidFill>
              </a:rPr>
              <a:t>GxE</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44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3" name="Picture 2"/>
          <p:cNvPicPr>
            <a:picLocks noChangeAspect="1"/>
          </p:cNvPicPr>
          <p:nvPr/>
        </p:nvPicPr>
        <p:blipFill>
          <a:blip r:embed="rId3"/>
          <a:stretch>
            <a:fillRect/>
          </a:stretch>
        </p:blipFill>
        <p:spPr>
          <a:xfrm>
            <a:off x="518090" y="1165296"/>
            <a:ext cx="10992964" cy="4762929"/>
          </a:xfrm>
          <a:prstGeom prst="rect">
            <a:avLst/>
          </a:prstGeom>
        </p:spPr>
      </p:pic>
      <p:sp>
        <p:nvSpPr>
          <p:cNvPr id="9" name="TextBox 8"/>
          <p:cNvSpPr txBox="1"/>
          <p:nvPr/>
        </p:nvSpPr>
        <p:spPr>
          <a:xfrm>
            <a:off x="430991" y="6337911"/>
            <a:ext cx="4047822" cy="276999"/>
          </a:xfrm>
          <a:prstGeom prst="rect">
            <a:avLst/>
          </a:prstGeom>
          <a:noFill/>
        </p:spPr>
        <p:txBody>
          <a:bodyPr wrap="square" rtlCol="0">
            <a:spAutoFit/>
          </a:bodyPr>
          <a:lstStyle/>
          <a:p>
            <a:r>
              <a:rPr lang="en-US" sz="1200" dirty="0" smtClean="0"/>
              <a:t>(Ng et al., 2019, AJHG)</a:t>
            </a:r>
            <a:endParaRPr lang="en-US" sz="1200" dirty="0"/>
          </a:p>
        </p:txBody>
      </p:sp>
    </p:spTree>
    <p:extLst>
      <p:ext uri="{BB962C8B-B14F-4D97-AF65-F5344CB8AC3E}">
        <p14:creationId xmlns:p14="http://schemas.microsoft.com/office/powerpoint/2010/main" val="58582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Latent features for </a:t>
            </a:r>
            <a:r>
              <a:rPr lang="en-US" sz="4400" dirty="0" err="1">
                <a:solidFill>
                  <a:schemeClr val="bg1"/>
                </a:solidFill>
              </a:rPr>
              <a:t>GxE</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45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406088" y="1217259"/>
            <a:ext cx="11408699" cy="4308090"/>
          </a:xfrm>
          <a:prstGeom prst="rect">
            <a:avLst/>
          </a:prstGeom>
        </p:spPr>
      </p:pic>
      <p:sp>
        <p:nvSpPr>
          <p:cNvPr id="7" name="TextBox 6"/>
          <p:cNvSpPr txBox="1"/>
          <p:nvPr/>
        </p:nvSpPr>
        <p:spPr>
          <a:xfrm>
            <a:off x="430991" y="6337911"/>
            <a:ext cx="4047822" cy="276999"/>
          </a:xfrm>
          <a:prstGeom prst="rect">
            <a:avLst/>
          </a:prstGeom>
          <a:noFill/>
        </p:spPr>
        <p:txBody>
          <a:bodyPr wrap="square" rtlCol="0">
            <a:spAutoFit/>
          </a:bodyPr>
          <a:lstStyle/>
          <a:p>
            <a:r>
              <a:rPr lang="en-US" sz="1200" dirty="0" smtClean="0"/>
              <a:t>(Ng et al., 2019, AJHG)</a:t>
            </a:r>
            <a:endParaRPr lang="en-US" sz="1200" dirty="0"/>
          </a:p>
        </p:txBody>
      </p:sp>
      <p:sp>
        <p:nvSpPr>
          <p:cNvPr id="3" name="TextBox 2"/>
          <p:cNvSpPr txBox="1"/>
          <p:nvPr/>
        </p:nvSpPr>
        <p:spPr>
          <a:xfrm>
            <a:off x="3902217" y="5525349"/>
            <a:ext cx="4636066" cy="369332"/>
          </a:xfrm>
          <a:prstGeom prst="rect">
            <a:avLst/>
          </a:prstGeom>
          <a:noFill/>
        </p:spPr>
        <p:txBody>
          <a:bodyPr wrap="square" rtlCol="0">
            <a:spAutoFit/>
          </a:bodyPr>
          <a:lstStyle/>
          <a:p>
            <a:r>
              <a:rPr lang="en-US" dirty="0" smtClean="0"/>
              <a:t>Latent features (environment)</a:t>
            </a:r>
            <a:endParaRPr lang="en-US" dirty="0"/>
          </a:p>
        </p:txBody>
      </p:sp>
      <p:sp>
        <p:nvSpPr>
          <p:cNvPr id="9" name="TextBox 8"/>
          <p:cNvSpPr txBox="1"/>
          <p:nvPr/>
        </p:nvSpPr>
        <p:spPr>
          <a:xfrm rot="16200000">
            <a:off x="-763166" y="3498203"/>
            <a:ext cx="2027146" cy="369332"/>
          </a:xfrm>
          <a:prstGeom prst="rect">
            <a:avLst/>
          </a:prstGeom>
          <a:noFill/>
        </p:spPr>
        <p:txBody>
          <a:bodyPr wrap="square" rtlCol="0">
            <a:spAutoFit/>
          </a:bodyPr>
          <a:lstStyle/>
          <a:p>
            <a:r>
              <a:rPr lang="en-US" dirty="0" smtClean="0"/>
              <a:t>phenotype data</a:t>
            </a:r>
            <a:endParaRPr lang="en-US" dirty="0"/>
          </a:p>
        </p:txBody>
      </p:sp>
    </p:spTree>
    <p:extLst>
      <p:ext uri="{BB962C8B-B14F-4D97-AF65-F5344CB8AC3E}">
        <p14:creationId xmlns:p14="http://schemas.microsoft.com/office/powerpoint/2010/main" val="969569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Latent features for </a:t>
            </a:r>
            <a:r>
              <a:rPr lang="en-US" sz="4400" dirty="0" err="1">
                <a:solidFill>
                  <a:schemeClr val="bg1"/>
                </a:solidFill>
              </a:rPr>
              <a:t>GxE</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46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2255642" y="1175959"/>
            <a:ext cx="6543675" cy="1019175"/>
          </a:xfrm>
          <a:prstGeom prst="rect">
            <a:avLst/>
          </a:prstGeom>
        </p:spPr>
      </p:pic>
      <p:pic>
        <p:nvPicPr>
          <p:cNvPr id="7" name="Picture 6"/>
          <p:cNvPicPr>
            <a:picLocks noChangeAspect="1"/>
          </p:cNvPicPr>
          <p:nvPr/>
        </p:nvPicPr>
        <p:blipFill>
          <a:blip r:embed="rId4"/>
          <a:stretch>
            <a:fillRect/>
          </a:stretch>
        </p:blipFill>
        <p:spPr>
          <a:xfrm>
            <a:off x="2895663" y="2487642"/>
            <a:ext cx="5263632" cy="4193063"/>
          </a:xfrm>
          <a:prstGeom prst="rect">
            <a:avLst/>
          </a:prstGeom>
        </p:spPr>
      </p:pic>
      <p:cxnSp>
        <p:nvCxnSpPr>
          <p:cNvPr id="9" name="Straight Arrow Connector 8"/>
          <p:cNvCxnSpPr/>
          <p:nvPr/>
        </p:nvCxnSpPr>
        <p:spPr>
          <a:xfrm flipH="1">
            <a:off x="6580094" y="3627718"/>
            <a:ext cx="2731247" cy="1267011"/>
          </a:xfrm>
          <a:prstGeom prst="straightConnector1">
            <a:avLst/>
          </a:prstGeom>
          <a:ln w="28575">
            <a:solidFill>
              <a:srgbClr val="50FB9D"/>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520518" y="2826871"/>
            <a:ext cx="1833282" cy="923330"/>
          </a:xfrm>
          <a:prstGeom prst="rect">
            <a:avLst/>
          </a:prstGeom>
          <a:noFill/>
        </p:spPr>
        <p:txBody>
          <a:bodyPr wrap="square" rtlCol="0">
            <a:spAutoFit/>
          </a:bodyPr>
          <a:lstStyle/>
          <a:p>
            <a:r>
              <a:rPr lang="en-US" dirty="0" smtClean="0"/>
              <a:t>effect of LV71 is dependent on genotype</a:t>
            </a:r>
            <a:endParaRPr lang="en-US" dirty="0"/>
          </a:p>
        </p:txBody>
      </p:sp>
    </p:spTree>
    <p:extLst>
      <p:ext uri="{BB962C8B-B14F-4D97-AF65-F5344CB8AC3E}">
        <p14:creationId xmlns:p14="http://schemas.microsoft.com/office/powerpoint/2010/main" val="16173718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0682" y="510222"/>
            <a:ext cx="7915275" cy="1590675"/>
          </a:xfrm>
          <a:prstGeom prst="rect">
            <a:avLst/>
          </a:prstGeom>
        </p:spPr>
      </p:pic>
      <p:pic>
        <p:nvPicPr>
          <p:cNvPr id="2" name="Picture 1"/>
          <p:cNvPicPr>
            <a:picLocks noChangeAspect="1"/>
          </p:cNvPicPr>
          <p:nvPr/>
        </p:nvPicPr>
        <p:blipFill>
          <a:blip r:embed="rId3"/>
          <a:stretch>
            <a:fillRect/>
          </a:stretch>
        </p:blipFill>
        <p:spPr>
          <a:xfrm>
            <a:off x="8114983" y="1215541"/>
            <a:ext cx="1597978" cy="587224"/>
          </a:xfrm>
          <a:prstGeom prst="rect">
            <a:avLst/>
          </a:prstGeom>
        </p:spPr>
      </p:pic>
      <p:sp>
        <p:nvSpPr>
          <p:cNvPr id="3" name="TextBox 2"/>
          <p:cNvSpPr txBox="1"/>
          <p:nvPr/>
        </p:nvSpPr>
        <p:spPr>
          <a:xfrm>
            <a:off x="9641840" y="1305559"/>
            <a:ext cx="850583" cy="369332"/>
          </a:xfrm>
          <a:prstGeom prst="rect">
            <a:avLst/>
          </a:prstGeom>
          <a:noFill/>
        </p:spPr>
        <p:txBody>
          <a:bodyPr wrap="square" rtlCol="0">
            <a:spAutoFit/>
          </a:bodyPr>
          <a:lstStyle/>
          <a:p>
            <a:r>
              <a:rPr lang="en-US" dirty="0" smtClean="0"/>
              <a:t>2021</a:t>
            </a:r>
            <a:endParaRPr lang="en-US" dirty="0"/>
          </a:p>
        </p:txBody>
      </p:sp>
    </p:spTree>
    <p:extLst>
      <p:ext uri="{BB962C8B-B14F-4D97-AF65-F5344CB8AC3E}">
        <p14:creationId xmlns:p14="http://schemas.microsoft.com/office/powerpoint/2010/main" val="371284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0682" y="510222"/>
            <a:ext cx="7915275" cy="1590675"/>
          </a:xfrm>
          <a:prstGeom prst="rect">
            <a:avLst/>
          </a:prstGeom>
        </p:spPr>
      </p:pic>
      <p:pic>
        <p:nvPicPr>
          <p:cNvPr id="2" name="Picture 1"/>
          <p:cNvPicPr>
            <a:picLocks noChangeAspect="1"/>
          </p:cNvPicPr>
          <p:nvPr/>
        </p:nvPicPr>
        <p:blipFill>
          <a:blip r:embed="rId3"/>
          <a:stretch>
            <a:fillRect/>
          </a:stretch>
        </p:blipFill>
        <p:spPr>
          <a:xfrm>
            <a:off x="8114983" y="1215541"/>
            <a:ext cx="1597978" cy="587224"/>
          </a:xfrm>
          <a:prstGeom prst="rect">
            <a:avLst/>
          </a:prstGeom>
        </p:spPr>
      </p:pic>
      <p:sp>
        <p:nvSpPr>
          <p:cNvPr id="3" name="TextBox 2"/>
          <p:cNvSpPr txBox="1"/>
          <p:nvPr/>
        </p:nvSpPr>
        <p:spPr>
          <a:xfrm>
            <a:off x="9641840" y="1305559"/>
            <a:ext cx="850583" cy="369332"/>
          </a:xfrm>
          <a:prstGeom prst="rect">
            <a:avLst/>
          </a:prstGeom>
          <a:noFill/>
        </p:spPr>
        <p:txBody>
          <a:bodyPr wrap="square" rtlCol="0">
            <a:spAutoFit/>
          </a:bodyPr>
          <a:lstStyle/>
          <a:p>
            <a:r>
              <a:rPr lang="en-US" dirty="0" smtClean="0"/>
              <a:t>2021</a:t>
            </a:r>
            <a:endParaRPr lang="en-US" dirty="0"/>
          </a:p>
        </p:txBody>
      </p:sp>
      <p:pic>
        <p:nvPicPr>
          <p:cNvPr id="5" name="Picture 4"/>
          <p:cNvPicPr>
            <a:picLocks noChangeAspect="1"/>
          </p:cNvPicPr>
          <p:nvPr/>
        </p:nvPicPr>
        <p:blipFill>
          <a:blip r:embed="rId4"/>
          <a:stretch>
            <a:fillRect/>
          </a:stretch>
        </p:blipFill>
        <p:spPr>
          <a:xfrm>
            <a:off x="467360" y="149004"/>
            <a:ext cx="10109200" cy="6564622"/>
          </a:xfrm>
          <a:prstGeom prst="rect">
            <a:avLst/>
          </a:prstGeom>
        </p:spPr>
      </p:pic>
      <p:sp>
        <p:nvSpPr>
          <p:cNvPr id="6" name="Rectangle 5"/>
          <p:cNvSpPr/>
          <p:nvPr/>
        </p:nvSpPr>
        <p:spPr>
          <a:xfrm>
            <a:off x="7315200" y="149004"/>
            <a:ext cx="1239520" cy="65646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762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7523" y="152400"/>
            <a:ext cx="5916147" cy="6541134"/>
          </a:xfrm>
          <a:prstGeom prst="rect">
            <a:avLst/>
          </a:prstGeom>
        </p:spPr>
      </p:pic>
    </p:spTree>
    <p:extLst>
      <p:ext uri="{BB962C8B-B14F-4D97-AF65-F5344CB8AC3E}">
        <p14:creationId xmlns:p14="http://schemas.microsoft.com/office/powerpoint/2010/main" val="3986853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7"/>
          <p:cNvSpPr/>
          <p:nvPr/>
        </p:nvSpPr>
        <p:spPr>
          <a:xfrm>
            <a:off x="2165" y="4188763"/>
            <a:ext cx="12189900" cy="2697600"/>
          </a:xfrm>
          <a:prstGeom prst="rect">
            <a:avLst/>
          </a:prstGeom>
          <a:solidFill>
            <a:srgbClr val="F2F2F2"/>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chemeClr val="dk1"/>
              </a:solidFill>
              <a:latin typeface="Century Gothic"/>
              <a:ea typeface="Century Gothic"/>
              <a:cs typeface="Century Gothic"/>
              <a:sym typeface="Century Gothic"/>
            </a:endParaRPr>
          </a:p>
        </p:txBody>
      </p:sp>
      <p:sp>
        <p:nvSpPr>
          <p:cNvPr id="211" name="Google Shape;211;p37"/>
          <p:cNvSpPr/>
          <p:nvPr/>
        </p:nvSpPr>
        <p:spPr>
          <a:xfrm>
            <a:off x="634531" y="1459598"/>
            <a:ext cx="10922958" cy="4786182"/>
          </a:xfrm>
          <a:custGeom>
            <a:avLst/>
            <a:gdLst/>
            <a:ahLst/>
            <a:cxnLst/>
            <a:rect l="l" t="t" r="r" b="b"/>
            <a:pathLst>
              <a:path w="21600" h="21600" extrusionOk="0">
                <a:moveTo>
                  <a:pt x="0" y="0"/>
                </a:moveTo>
                <a:lnTo>
                  <a:pt x="0" y="21600"/>
                </a:lnTo>
                <a:lnTo>
                  <a:pt x="21600" y="21600"/>
                </a:lnTo>
                <a:lnTo>
                  <a:pt x="21600" y="5754"/>
                </a:lnTo>
                <a:lnTo>
                  <a:pt x="18656" y="0"/>
                </a:lnTo>
                <a:lnTo>
                  <a:pt x="0" y="0"/>
                </a:lnTo>
                <a:close/>
                <a:moveTo>
                  <a:pt x="345" y="655"/>
                </a:moveTo>
                <a:lnTo>
                  <a:pt x="18517" y="655"/>
                </a:lnTo>
                <a:lnTo>
                  <a:pt x="21255" y="6007"/>
                </a:lnTo>
                <a:lnTo>
                  <a:pt x="21255" y="20905"/>
                </a:lnTo>
                <a:lnTo>
                  <a:pt x="345" y="20905"/>
                </a:lnTo>
                <a:lnTo>
                  <a:pt x="345" y="655"/>
                </a:lnTo>
                <a:close/>
              </a:path>
            </a:pathLst>
          </a:custGeom>
          <a:solidFill>
            <a:srgbClr val="6E298D"/>
          </a:solidFill>
          <a:ln>
            <a:noFill/>
          </a:ln>
          <a:effectLst>
            <a:outerShdw dist="94059" dir="2700000" sx="100820" sy="100820" algn="tl" rotWithShape="0">
              <a:schemeClr val="lt2">
                <a:alpha val="40000"/>
              </a:schemeClr>
            </a:outerShdw>
          </a:effectLst>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a:buNone/>
            </a:pPr>
            <a:endParaRPr sz="1600" b="0" i="0" u="none" strike="noStrike" cap="none">
              <a:solidFill>
                <a:schemeClr val="dk1"/>
              </a:solidFill>
              <a:latin typeface="Century Gothic"/>
              <a:ea typeface="Century Gothic"/>
              <a:cs typeface="Century Gothic"/>
              <a:sym typeface="Century Gothic"/>
            </a:endParaRPr>
          </a:p>
        </p:txBody>
      </p:sp>
      <p:cxnSp>
        <p:nvCxnSpPr>
          <p:cNvPr id="212" name="Google Shape;212;p37"/>
          <p:cNvCxnSpPr/>
          <p:nvPr/>
        </p:nvCxnSpPr>
        <p:spPr>
          <a:xfrm>
            <a:off x="9584455" y="4239013"/>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13" name="Google Shape;213;p37"/>
          <p:cNvGrpSpPr/>
          <p:nvPr/>
        </p:nvGrpSpPr>
        <p:grpSpPr>
          <a:xfrm>
            <a:off x="9703145" y="4384025"/>
            <a:ext cx="1720372" cy="626200"/>
            <a:chOff x="8712150" y="4496084"/>
            <a:chExt cx="1599900" cy="626200"/>
          </a:xfrm>
        </p:grpSpPr>
        <p:sp>
          <p:nvSpPr>
            <p:cNvPr id="214" name="Google Shape;214;p37"/>
            <p:cNvSpPr txBox="1"/>
            <p:nvPr/>
          </p:nvSpPr>
          <p:spPr>
            <a:xfrm flipH="1">
              <a:off x="8712150" y="4824384"/>
              <a:ext cx="1599900" cy="297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151515"/>
                </a:buClr>
                <a:buSzPts val="900"/>
                <a:buFont typeface="Century Gothic"/>
                <a:buNone/>
              </a:pPr>
              <a:r>
                <a:rPr lang="en-US" sz="900">
                  <a:solidFill>
                    <a:srgbClr val="151515"/>
                  </a:solidFill>
                  <a:latin typeface="Century Gothic"/>
                  <a:ea typeface="Century Gothic"/>
                  <a:cs typeface="Century Gothic"/>
                  <a:sym typeface="Century Gothic"/>
                </a:rPr>
                <a:t>Integrative research methods </a:t>
              </a:r>
              <a:endParaRPr sz="900">
                <a:solidFill>
                  <a:srgbClr val="151515"/>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151515"/>
                </a:buClr>
                <a:buSzPts val="900"/>
                <a:buFont typeface="Century Gothic"/>
                <a:buNone/>
              </a:pPr>
              <a:r>
                <a:rPr lang="en-US" sz="900">
                  <a:solidFill>
                    <a:srgbClr val="151515"/>
                  </a:solidFill>
                  <a:latin typeface="Century Gothic"/>
                  <a:ea typeface="Century Gothic"/>
                  <a:cs typeface="Century Gothic"/>
                  <a:sym typeface="Century Gothic"/>
                </a:rPr>
                <a:t>Panel Discussion</a:t>
              </a:r>
              <a:endParaRPr/>
            </a:p>
          </p:txBody>
        </p:sp>
        <p:sp>
          <p:nvSpPr>
            <p:cNvPr id="215" name="Google Shape;215;p37"/>
            <p:cNvSpPr txBox="1"/>
            <p:nvPr/>
          </p:nvSpPr>
          <p:spPr>
            <a:xfrm flipH="1">
              <a:off x="8712150" y="4496084"/>
              <a:ext cx="1579800" cy="4617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accent1"/>
                </a:buClr>
                <a:buSzPts val="1000"/>
                <a:buFont typeface="Century Gothic"/>
                <a:buNone/>
              </a:pPr>
              <a:r>
                <a:rPr lang="en-US" sz="1000" b="1" dirty="0" smtClean="0">
                  <a:solidFill>
                    <a:srgbClr val="351C75"/>
                  </a:solidFill>
                  <a:latin typeface="Century Gothic"/>
                  <a:ea typeface="Century Gothic"/>
                  <a:cs typeface="Century Gothic"/>
                  <a:sym typeface="Century Gothic"/>
                </a:rPr>
                <a:t>D</a:t>
              </a:r>
              <a:r>
                <a:rPr lang="en-US" sz="1000" b="1" dirty="0">
                  <a:solidFill>
                    <a:srgbClr val="351C75"/>
                  </a:solidFill>
                  <a:latin typeface="Century Gothic"/>
                  <a:ea typeface="Century Gothic"/>
                  <a:cs typeface="Century Gothic"/>
                  <a:sym typeface="Century Gothic"/>
                </a:rPr>
                <a:t>. </a:t>
              </a:r>
              <a:r>
                <a:rPr lang="en-US" sz="1000" b="1" dirty="0" err="1">
                  <a:solidFill>
                    <a:srgbClr val="351C75"/>
                  </a:solidFill>
                  <a:latin typeface="Century Gothic"/>
                  <a:ea typeface="Century Gothic"/>
                  <a:cs typeface="Century Gothic"/>
                  <a:sym typeface="Century Gothic"/>
                </a:rPr>
                <a:t>Felsky</a:t>
              </a:r>
              <a:endParaRPr sz="1000" b="1" dirty="0">
                <a:solidFill>
                  <a:srgbClr val="351C7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accent1"/>
                </a:buClr>
                <a:buSzPts val="1000"/>
                <a:buFont typeface="Century Gothic"/>
                <a:buNone/>
              </a:pPr>
              <a:r>
                <a:rPr lang="en-US" sz="1000" b="1" dirty="0" smtClean="0">
                  <a:solidFill>
                    <a:srgbClr val="351C75"/>
                  </a:solidFill>
                  <a:latin typeface="Century Gothic"/>
                  <a:ea typeface="Century Gothic"/>
                  <a:cs typeface="Century Gothic"/>
                  <a:sym typeface="Century Gothic"/>
                </a:rPr>
                <a:t>&amp; Group </a:t>
              </a:r>
              <a:r>
                <a:rPr lang="en-US" sz="1000" b="1" dirty="0">
                  <a:solidFill>
                    <a:srgbClr val="351C75"/>
                  </a:solidFill>
                  <a:latin typeface="Century Gothic"/>
                  <a:ea typeface="Century Gothic"/>
                  <a:cs typeface="Century Gothic"/>
                  <a:sym typeface="Century Gothic"/>
                </a:rPr>
                <a:t>Panel</a:t>
              </a:r>
              <a:endParaRPr sz="1000" b="1" dirty="0">
                <a:solidFill>
                  <a:srgbClr val="351C75"/>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accent1"/>
                </a:buClr>
                <a:buSzPts val="1000"/>
                <a:buFont typeface="Century Gothic"/>
                <a:buNone/>
              </a:pPr>
              <a:endParaRPr sz="1000" b="1" dirty="0">
                <a:solidFill>
                  <a:srgbClr val="351C75"/>
                </a:solidFill>
                <a:latin typeface="Century Gothic"/>
                <a:ea typeface="Century Gothic"/>
                <a:cs typeface="Century Gothic"/>
                <a:sym typeface="Century Gothic"/>
              </a:endParaRPr>
            </a:p>
          </p:txBody>
        </p:sp>
      </p:grpSp>
      <p:cxnSp>
        <p:nvCxnSpPr>
          <p:cNvPr id="216" name="Google Shape;216;p37"/>
          <p:cNvCxnSpPr/>
          <p:nvPr/>
        </p:nvCxnSpPr>
        <p:spPr>
          <a:xfrm>
            <a:off x="7534822" y="4239013"/>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17" name="Google Shape;217;p37"/>
          <p:cNvGrpSpPr/>
          <p:nvPr/>
        </p:nvGrpSpPr>
        <p:grpSpPr>
          <a:xfrm>
            <a:off x="7653127" y="4460225"/>
            <a:ext cx="1530985" cy="732462"/>
            <a:chOff x="6814927" y="4572284"/>
            <a:chExt cx="1530985" cy="732462"/>
          </a:xfrm>
        </p:grpSpPr>
        <p:sp>
          <p:nvSpPr>
            <p:cNvPr id="218" name="Google Shape;218;p37"/>
            <p:cNvSpPr txBox="1"/>
            <p:nvPr/>
          </p:nvSpPr>
          <p:spPr>
            <a:xfrm flipH="1">
              <a:off x="6815012" y="4796846"/>
              <a:ext cx="1530900" cy="507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151515"/>
                </a:buClr>
                <a:buSzPts val="900"/>
                <a:buFont typeface="Century Gothic"/>
                <a:buNone/>
              </a:pPr>
              <a:r>
                <a:rPr lang="en-US" sz="1000" i="1">
                  <a:solidFill>
                    <a:srgbClr val="151515"/>
                  </a:solidFill>
                  <a:latin typeface="Century Gothic"/>
                  <a:ea typeface="Century Gothic"/>
                  <a:cs typeface="Century Gothic"/>
                  <a:sym typeface="Century Gothic"/>
                </a:rPr>
                <a:t>Bayesian Models of Learning and Integration of Neuroimaging Data</a:t>
              </a:r>
              <a:endParaRPr sz="1500" i="1"/>
            </a:p>
          </p:txBody>
        </p:sp>
        <p:sp>
          <p:nvSpPr>
            <p:cNvPr id="219" name="Google Shape;219;p37"/>
            <p:cNvSpPr txBox="1"/>
            <p:nvPr/>
          </p:nvSpPr>
          <p:spPr>
            <a:xfrm flipH="1">
              <a:off x="6814927" y="4572284"/>
              <a:ext cx="1530900" cy="1539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A Diaconescu + Lab</a:t>
              </a:r>
              <a:endParaRPr>
                <a:solidFill>
                  <a:srgbClr val="351C75"/>
                </a:solidFill>
              </a:endParaRPr>
            </a:p>
          </p:txBody>
        </p:sp>
      </p:grpSp>
      <p:cxnSp>
        <p:nvCxnSpPr>
          <p:cNvPr id="220" name="Google Shape;220;p37"/>
          <p:cNvCxnSpPr/>
          <p:nvPr/>
        </p:nvCxnSpPr>
        <p:spPr>
          <a:xfrm>
            <a:off x="5092144" y="4190388"/>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21" name="Google Shape;221;p37"/>
          <p:cNvGrpSpPr/>
          <p:nvPr/>
        </p:nvGrpSpPr>
        <p:grpSpPr>
          <a:xfrm>
            <a:off x="5210438" y="4411609"/>
            <a:ext cx="1720311" cy="555441"/>
            <a:chOff x="4921638" y="4572293"/>
            <a:chExt cx="1720311" cy="555441"/>
          </a:xfrm>
        </p:grpSpPr>
        <p:sp>
          <p:nvSpPr>
            <p:cNvPr id="222" name="Google Shape;222;p37"/>
            <p:cNvSpPr txBox="1"/>
            <p:nvPr/>
          </p:nvSpPr>
          <p:spPr>
            <a:xfrm flipH="1">
              <a:off x="4921749" y="4796834"/>
              <a:ext cx="1720200" cy="330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151515"/>
                </a:buClr>
                <a:buSzPts val="900"/>
                <a:buFont typeface="Century Gothic"/>
                <a:buNone/>
              </a:pPr>
              <a:r>
                <a:rPr lang="en-US" sz="1000" i="1">
                  <a:solidFill>
                    <a:srgbClr val="151515"/>
                  </a:solidFill>
                  <a:latin typeface="Century Gothic"/>
                  <a:ea typeface="Century Gothic"/>
                  <a:cs typeface="Century Gothic"/>
                  <a:sym typeface="Century Gothic"/>
                </a:rPr>
                <a:t>Brain Microcircuit Simulations of Depression</a:t>
              </a:r>
              <a:endParaRPr sz="1000" b="0" i="1" u="none" strike="noStrike" cap="none">
                <a:solidFill>
                  <a:srgbClr val="151515"/>
                </a:solidFill>
                <a:latin typeface="Century Gothic"/>
                <a:ea typeface="Century Gothic"/>
                <a:cs typeface="Century Gothic"/>
                <a:sym typeface="Century Gothic"/>
              </a:endParaRPr>
            </a:p>
          </p:txBody>
        </p:sp>
        <p:sp>
          <p:nvSpPr>
            <p:cNvPr id="223" name="Google Shape;223;p37"/>
            <p:cNvSpPr txBox="1"/>
            <p:nvPr/>
          </p:nvSpPr>
          <p:spPr>
            <a:xfrm flipH="1">
              <a:off x="4921638" y="4572293"/>
              <a:ext cx="1259700" cy="1539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E. Hay &amp; F. Mazza</a:t>
              </a:r>
              <a:endParaRPr>
                <a:solidFill>
                  <a:srgbClr val="351C75"/>
                </a:solidFill>
              </a:endParaRPr>
            </a:p>
          </p:txBody>
        </p:sp>
      </p:grpSp>
      <p:cxnSp>
        <p:nvCxnSpPr>
          <p:cNvPr id="224" name="Google Shape;224;p37"/>
          <p:cNvCxnSpPr/>
          <p:nvPr/>
        </p:nvCxnSpPr>
        <p:spPr>
          <a:xfrm>
            <a:off x="3064444" y="4239013"/>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25" name="Google Shape;225;p37"/>
          <p:cNvGrpSpPr/>
          <p:nvPr/>
        </p:nvGrpSpPr>
        <p:grpSpPr>
          <a:xfrm>
            <a:off x="3182738" y="4457488"/>
            <a:ext cx="1720237" cy="711662"/>
            <a:chOff x="3030338" y="4569547"/>
            <a:chExt cx="1720237" cy="711662"/>
          </a:xfrm>
        </p:grpSpPr>
        <p:sp>
          <p:nvSpPr>
            <p:cNvPr id="226" name="Google Shape;226;p37"/>
            <p:cNvSpPr txBox="1"/>
            <p:nvPr/>
          </p:nvSpPr>
          <p:spPr>
            <a:xfrm flipH="1">
              <a:off x="3030375" y="4950309"/>
              <a:ext cx="1720200" cy="330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151515"/>
                </a:buClr>
                <a:buSzPts val="900"/>
                <a:buFont typeface="Century Gothic"/>
                <a:buNone/>
              </a:pPr>
              <a:r>
                <a:rPr lang="en-US" sz="1000" i="1">
                  <a:solidFill>
                    <a:srgbClr val="151515"/>
                  </a:solidFill>
                  <a:latin typeface="Century Gothic"/>
                  <a:ea typeface="Century Gothic"/>
                  <a:cs typeface="Century Gothic"/>
                  <a:sym typeface="Century Gothic"/>
                </a:rPr>
                <a:t>Applied ethics in machine learning and mental health</a:t>
              </a:r>
              <a:endParaRPr sz="1000" b="0" i="1" u="none" strike="noStrike" cap="none">
                <a:solidFill>
                  <a:srgbClr val="151515"/>
                </a:solidFill>
                <a:latin typeface="Century Gothic"/>
                <a:ea typeface="Century Gothic"/>
                <a:cs typeface="Century Gothic"/>
                <a:sym typeface="Century Gothic"/>
              </a:endParaRPr>
            </a:p>
          </p:txBody>
        </p:sp>
        <p:sp>
          <p:nvSpPr>
            <p:cNvPr id="227" name="Google Shape;227;p37"/>
            <p:cNvSpPr txBox="1"/>
            <p:nvPr/>
          </p:nvSpPr>
          <p:spPr>
            <a:xfrm flipH="1">
              <a:off x="3030338" y="4569547"/>
              <a:ext cx="1259700" cy="307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D. Buchman,L. Sikstrom &amp; M Maslej</a:t>
              </a:r>
              <a:endParaRPr>
                <a:solidFill>
                  <a:srgbClr val="351C75"/>
                </a:solidFill>
              </a:endParaRPr>
            </a:p>
          </p:txBody>
        </p:sp>
      </p:grpSp>
      <p:cxnSp>
        <p:nvCxnSpPr>
          <p:cNvPr id="228" name="Google Shape;228;p37"/>
          <p:cNvCxnSpPr/>
          <p:nvPr/>
        </p:nvCxnSpPr>
        <p:spPr>
          <a:xfrm rot="10800000">
            <a:off x="9132036" y="2074827"/>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29" name="Google Shape;229;p37"/>
          <p:cNvGrpSpPr/>
          <p:nvPr/>
        </p:nvGrpSpPr>
        <p:grpSpPr>
          <a:xfrm>
            <a:off x="7501618" y="2448588"/>
            <a:ext cx="1579800" cy="924701"/>
            <a:chOff x="8111229" y="2250037"/>
            <a:chExt cx="1579800" cy="1089678"/>
          </a:xfrm>
        </p:grpSpPr>
        <p:sp>
          <p:nvSpPr>
            <p:cNvPr id="230" name="Google Shape;230;p37"/>
            <p:cNvSpPr txBox="1"/>
            <p:nvPr/>
          </p:nvSpPr>
          <p:spPr>
            <a:xfrm flipH="1">
              <a:off x="8111229" y="2250037"/>
              <a:ext cx="1579800" cy="598500"/>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rgbClr val="151515"/>
                </a:buClr>
                <a:buSzPts val="900"/>
                <a:buFont typeface="Century Gothic"/>
                <a:buNone/>
              </a:pPr>
              <a:r>
                <a:rPr lang="en-US" sz="1000" i="1">
                  <a:solidFill>
                    <a:srgbClr val="151515"/>
                  </a:solidFill>
                  <a:latin typeface="Century Gothic"/>
                  <a:ea typeface="Century Gothic"/>
                  <a:cs typeface="Century Gothic"/>
                  <a:sym typeface="Century Gothic"/>
                </a:rPr>
                <a:t>Digital Health and Population-based data resource</a:t>
              </a:r>
              <a:r>
                <a:rPr lang="en-US" sz="900" i="1">
                  <a:solidFill>
                    <a:srgbClr val="151515"/>
                  </a:solidFill>
                  <a:latin typeface="Century Gothic"/>
                  <a:ea typeface="Century Gothic"/>
                  <a:cs typeface="Century Gothic"/>
                  <a:sym typeface="Century Gothic"/>
                </a:rPr>
                <a:t>s</a:t>
              </a:r>
              <a:endParaRPr i="1"/>
            </a:p>
          </p:txBody>
        </p:sp>
        <p:sp>
          <p:nvSpPr>
            <p:cNvPr id="231" name="Google Shape;231;p37"/>
            <p:cNvSpPr txBox="1"/>
            <p:nvPr/>
          </p:nvSpPr>
          <p:spPr>
            <a:xfrm flipH="1">
              <a:off x="8278929" y="2977015"/>
              <a:ext cx="1259700" cy="3627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A. Pratap, J Yu  &amp; D. Felsky</a:t>
              </a:r>
              <a:endParaRPr>
                <a:solidFill>
                  <a:srgbClr val="351C75"/>
                </a:solidFill>
              </a:endParaRPr>
            </a:p>
          </p:txBody>
        </p:sp>
      </p:grpSp>
      <p:cxnSp>
        <p:nvCxnSpPr>
          <p:cNvPr id="232" name="Google Shape;232;p37"/>
          <p:cNvCxnSpPr/>
          <p:nvPr/>
        </p:nvCxnSpPr>
        <p:spPr>
          <a:xfrm rot="10800000">
            <a:off x="6706703" y="2074827"/>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33" name="Google Shape;233;p37"/>
          <p:cNvGrpSpPr/>
          <p:nvPr/>
        </p:nvGrpSpPr>
        <p:grpSpPr>
          <a:xfrm>
            <a:off x="4979984" y="2448588"/>
            <a:ext cx="1599901" cy="770935"/>
            <a:chOff x="4675195" y="2250037"/>
            <a:chExt cx="1599901" cy="908479"/>
          </a:xfrm>
        </p:grpSpPr>
        <p:sp>
          <p:nvSpPr>
            <p:cNvPr id="234" name="Google Shape;234;p37"/>
            <p:cNvSpPr txBox="1"/>
            <p:nvPr/>
          </p:nvSpPr>
          <p:spPr>
            <a:xfrm flipH="1">
              <a:off x="4695296" y="2250037"/>
              <a:ext cx="1579800" cy="598500"/>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rgbClr val="151515"/>
                </a:buClr>
                <a:buSzPts val="900"/>
                <a:buFont typeface="Century Gothic"/>
                <a:buNone/>
              </a:pPr>
              <a:r>
                <a:rPr lang="en-US" sz="1000" i="1">
                  <a:solidFill>
                    <a:srgbClr val="151515"/>
                  </a:solidFill>
                  <a:latin typeface="Century Gothic"/>
                  <a:ea typeface="Century Gothic"/>
                  <a:cs typeface="Century Gothic"/>
                  <a:sym typeface="Century Gothic"/>
                </a:rPr>
                <a:t>Whole-Brain Modelling and Neuroimaging Connectomic</a:t>
              </a:r>
              <a:r>
                <a:rPr lang="en-US" sz="1000">
                  <a:solidFill>
                    <a:srgbClr val="151515"/>
                  </a:solidFill>
                  <a:latin typeface="Century Gothic"/>
                  <a:ea typeface="Century Gothic"/>
                  <a:cs typeface="Century Gothic"/>
                  <a:sym typeface="Century Gothic"/>
                </a:rPr>
                <a:t>s</a:t>
              </a:r>
              <a:endParaRPr sz="1500"/>
            </a:p>
          </p:txBody>
        </p:sp>
        <p:sp>
          <p:nvSpPr>
            <p:cNvPr id="235" name="Google Shape;235;p37"/>
            <p:cNvSpPr txBox="1"/>
            <p:nvPr/>
          </p:nvSpPr>
          <p:spPr>
            <a:xfrm flipH="1">
              <a:off x="4675195" y="2977016"/>
              <a:ext cx="1599900" cy="1815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J. Griffiths &amp; E Dickie</a:t>
              </a:r>
              <a:endParaRPr>
                <a:solidFill>
                  <a:srgbClr val="351C75"/>
                </a:solidFill>
              </a:endParaRPr>
            </a:p>
          </p:txBody>
        </p:sp>
      </p:grpSp>
      <p:cxnSp>
        <p:nvCxnSpPr>
          <p:cNvPr id="236" name="Google Shape;236;p37"/>
          <p:cNvCxnSpPr/>
          <p:nvPr/>
        </p:nvCxnSpPr>
        <p:spPr>
          <a:xfrm rot="10800000">
            <a:off x="4661522" y="2074827"/>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37" name="Google Shape;237;p37"/>
          <p:cNvGrpSpPr/>
          <p:nvPr/>
        </p:nvGrpSpPr>
        <p:grpSpPr>
          <a:xfrm>
            <a:off x="2954914" y="2446145"/>
            <a:ext cx="1579800" cy="783665"/>
            <a:chOff x="2802525" y="2247159"/>
            <a:chExt cx="1579800" cy="923480"/>
          </a:xfrm>
        </p:grpSpPr>
        <p:sp>
          <p:nvSpPr>
            <p:cNvPr id="238" name="Google Shape;238;p37"/>
            <p:cNvSpPr txBox="1"/>
            <p:nvPr/>
          </p:nvSpPr>
          <p:spPr>
            <a:xfrm flipH="1">
              <a:off x="2802525" y="2247159"/>
              <a:ext cx="1579800" cy="598500"/>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rgbClr val="151515"/>
                </a:buClr>
                <a:buSzPts val="900"/>
                <a:buFont typeface="Century Gothic"/>
                <a:buNone/>
              </a:pPr>
              <a:r>
                <a:rPr lang="en-US" sz="1000" i="1">
                  <a:solidFill>
                    <a:srgbClr val="151515"/>
                  </a:solidFill>
                  <a:latin typeface="Century Gothic"/>
                  <a:ea typeface="Century Gothic"/>
                  <a:cs typeface="Century Gothic"/>
                  <a:sym typeface="Century Gothic"/>
                </a:rPr>
                <a:t>Genetics and transcriptomics</a:t>
              </a:r>
              <a:endParaRPr sz="1000" i="1">
                <a:solidFill>
                  <a:srgbClr val="151515"/>
                </a:solidFill>
                <a:latin typeface="Century Gothic"/>
                <a:ea typeface="Century Gothic"/>
                <a:cs typeface="Century Gothic"/>
                <a:sym typeface="Century Gothic"/>
              </a:endParaRPr>
            </a:p>
            <a:p>
              <a:pPr marL="0" marR="0" lvl="0" indent="0" algn="r" rtl="0">
                <a:lnSpc>
                  <a:spcPct val="175555"/>
                </a:lnSpc>
                <a:spcBef>
                  <a:spcPts val="0"/>
                </a:spcBef>
                <a:spcAft>
                  <a:spcPts val="0"/>
                </a:spcAft>
                <a:buClr>
                  <a:srgbClr val="151515"/>
                </a:buClr>
                <a:buSzPts val="900"/>
                <a:buFont typeface="Century Gothic"/>
                <a:buNone/>
              </a:pPr>
              <a:r>
                <a:rPr lang="en-US" sz="1000" b="0" i="1" u="none" strike="noStrike" cap="none">
                  <a:solidFill>
                    <a:srgbClr val="151515"/>
                  </a:solidFill>
                  <a:latin typeface="Century Gothic"/>
                  <a:ea typeface="Century Gothic"/>
                  <a:cs typeface="Century Gothic"/>
                  <a:sym typeface="Century Gothic"/>
                </a:rPr>
                <a:t>.</a:t>
              </a:r>
              <a:endParaRPr sz="1500" i="1"/>
            </a:p>
          </p:txBody>
        </p:sp>
        <p:sp>
          <p:nvSpPr>
            <p:cNvPr id="239" name="Google Shape;239;p37"/>
            <p:cNvSpPr txBox="1"/>
            <p:nvPr/>
          </p:nvSpPr>
          <p:spPr>
            <a:xfrm flipH="1">
              <a:off x="2942315" y="2989139"/>
              <a:ext cx="1440000" cy="1815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S.Tripathy,&amp; D. Felsky</a:t>
              </a:r>
              <a:endParaRPr>
                <a:solidFill>
                  <a:srgbClr val="351C75"/>
                </a:solidFill>
              </a:endParaRPr>
            </a:p>
          </p:txBody>
        </p:sp>
      </p:grpSp>
      <p:cxnSp>
        <p:nvCxnSpPr>
          <p:cNvPr id="240" name="Google Shape;240;p37"/>
          <p:cNvCxnSpPr/>
          <p:nvPr/>
        </p:nvCxnSpPr>
        <p:spPr>
          <a:xfrm rot="10800000">
            <a:off x="2635617" y="2074827"/>
            <a:ext cx="0" cy="1463100"/>
          </a:xfrm>
          <a:prstGeom prst="straightConnector1">
            <a:avLst/>
          </a:prstGeom>
          <a:noFill/>
          <a:ln w="31750" cap="sq" cmpd="sng">
            <a:solidFill>
              <a:schemeClr val="dk1"/>
            </a:solidFill>
            <a:prstDash val="solid"/>
            <a:miter lim="400000"/>
            <a:headEnd type="none" w="sm" len="sm"/>
            <a:tailEnd type="oval" w="med" len="med"/>
          </a:ln>
        </p:spPr>
      </p:cxnSp>
      <p:grpSp>
        <p:nvGrpSpPr>
          <p:cNvPr id="241" name="Google Shape;241;p37"/>
          <p:cNvGrpSpPr/>
          <p:nvPr/>
        </p:nvGrpSpPr>
        <p:grpSpPr>
          <a:xfrm>
            <a:off x="788600" y="2456725"/>
            <a:ext cx="1720200" cy="924691"/>
            <a:chOff x="788611" y="2259626"/>
            <a:chExt cx="1720200" cy="1089666"/>
          </a:xfrm>
        </p:grpSpPr>
        <p:sp>
          <p:nvSpPr>
            <p:cNvPr id="242" name="Google Shape;242;p37"/>
            <p:cNvSpPr txBox="1"/>
            <p:nvPr/>
          </p:nvSpPr>
          <p:spPr>
            <a:xfrm flipH="1">
              <a:off x="788611" y="2259626"/>
              <a:ext cx="1720200" cy="598500"/>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rgbClr val="151515"/>
                </a:buClr>
                <a:buSzPts val="900"/>
                <a:buFont typeface="Century Gothic"/>
                <a:buNone/>
              </a:pPr>
              <a:r>
                <a:rPr lang="en-US" sz="1000" i="1">
                  <a:solidFill>
                    <a:srgbClr val="151515"/>
                  </a:solidFill>
                  <a:latin typeface="Century Gothic"/>
                  <a:ea typeface="Century Gothic"/>
                  <a:cs typeface="Century Gothic"/>
                  <a:sym typeface="Century Gothic"/>
                </a:rPr>
                <a:t>Understanding clinical research questions and reproducible science</a:t>
              </a:r>
              <a:r>
                <a:rPr lang="en-US" sz="900" b="0" i="1" u="none" strike="noStrike" cap="none">
                  <a:solidFill>
                    <a:srgbClr val="151515"/>
                  </a:solidFill>
                  <a:latin typeface="Century Gothic"/>
                  <a:ea typeface="Century Gothic"/>
                  <a:cs typeface="Century Gothic"/>
                  <a:sym typeface="Century Gothic"/>
                </a:rPr>
                <a:t>.</a:t>
              </a:r>
              <a:endParaRPr i="1"/>
            </a:p>
          </p:txBody>
        </p:sp>
        <p:sp>
          <p:nvSpPr>
            <p:cNvPr id="243" name="Google Shape;243;p37"/>
            <p:cNvSpPr txBox="1"/>
            <p:nvPr/>
          </p:nvSpPr>
          <p:spPr>
            <a:xfrm flipH="1">
              <a:off x="1068810" y="2986592"/>
              <a:ext cx="1440000" cy="3627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S. Hill &amp; E. Dickie</a:t>
              </a:r>
              <a:endParaRPr sz="1000" b="1">
                <a:solidFill>
                  <a:srgbClr val="351C75"/>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accent1"/>
                </a:buClr>
                <a:buSzPts val="1000"/>
                <a:buFont typeface="Century Gothic"/>
                <a:buNone/>
              </a:pPr>
              <a:r>
                <a:rPr lang="en-US" sz="1000" b="1">
                  <a:solidFill>
                    <a:srgbClr val="351C75"/>
                  </a:solidFill>
                  <a:latin typeface="Century Gothic"/>
                  <a:ea typeface="Century Gothic"/>
                  <a:cs typeface="Century Gothic"/>
                  <a:sym typeface="Century Gothic"/>
                </a:rPr>
                <a:t>B. Jones &amp; V. Tang</a:t>
              </a:r>
              <a:endParaRPr>
                <a:solidFill>
                  <a:srgbClr val="351C75"/>
                </a:solidFill>
              </a:endParaRPr>
            </a:p>
          </p:txBody>
        </p:sp>
      </p:grpSp>
      <p:sp>
        <p:nvSpPr>
          <p:cNvPr id="244" name="Google Shape;244;p37"/>
          <p:cNvSpPr/>
          <p:nvPr/>
        </p:nvSpPr>
        <p:spPr>
          <a:xfrm>
            <a:off x="-1" y="3531059"/>
            <a:ext cx="12189900" cy="696000"/>
          </a:xfrm>
          <a:prstGeom prst="rect">
            <a:avLst/>
          </a:prstGeom>
          <a:solidFill>
            <a:srgbClr val="595959"/>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chemeClr val="dk1"/>
              </a:solidFill>
              <a:latin typeface="Century Gothic"/>
              <a:ea typeface="Century Gothic"/>
              <a:cs typeface="Century Gothic"/>
              <a:sym typeface="Century Gothic"/>
            </a:endParaRPr>
          </a:p>
        </p:txBody>
      </p:sp>
      <p:sp>
        <p:nvSpPr>
          <p:cNvPr id="245" name="Google Shape;245;p37"/>
          <p:cNvSpPr/>
          <p:nvPr/>
        </p:nvSpPr>
        <p:spPr>
          <a:xfrm>
            <a:off x="1827539" y="3531058"/>
            <a:ext cx="955800" cy="696000"/>
          </a:xfrm>
          <a:prstGeom prst="rect">
            <a:avLst/>
          </a:prstGeom>
          <a:solidFill>
            <a:schemeClr val="accent6"/>
          </a:solidFill>
          <a:ln>
            <a:noFill/>
          </a:ln>
        </p:spPr>
        <p:txBody>
          <a:bodyPr spcFirstLastPara="1" wrap="square" lIns="0" tIns="72000" rIns="0" bIns="0" anchor="t"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Mon 05/07</a:t>
            </a:r>
            <a:endParaRPr sz="1200" b="1" i="0" u="none" strike="noStrike" cap="none">
              <a:solidFill>
                <a:schemeClr val="lt1"/>
              </a:solidFill>
              <a:latin typeface="Century Gothic"/>
              <a:ea typeface="Century Gothic"/>
              <a:cs typeface="Century Gothic"/>
              <a:sym typeface="Century Gothic"/>
            </a:endParaRPr>
          </a:p>
        </p:txBody>
      </p:sp>
      <p:sp>
        <p:nvSpPr>
          <p:cNvPr id="246" name="Google Shape;246;p37"/>
          <p:cNvSpPr/>
          <p:nvPr/>
        </p:nvSpPr>
        <p:spPr>
          <a:xfrm>
            <a:off x="2858067" y="3531059"/>
            <a:ext cx="949500" cy="696000"/>
          </a:xfrm>
          <a:prstGeom prst="rect">
            <a:avLst/>
          </a:prstGeom>
          <a:solidFill>
            <a:schemeClr val="accent4"/>
          </a:solidFill>
          <a:ln>
            <a:noFill/>
          </a:ln>
        </p:spPr>
        <p:txBody>
          <a:bodyPr spcFirstLastPara="1" wrap="square" lIns="0" tIns="0" rIns="0" bIns="72000" anchor="b"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Tu 06/07</a:t>
            </a:r>
            <a:endParaRPr sz="1200" b="1" i="0" u="none" strike="noStrike" cap="none">
              <a:solidFill>
                <a:schemeClr val="lt1"/>
              </a:solidFill>
              <a:latin typeface="Century Gothic"/>
              <a:ea typeface="Century Gothic"/>
              <a:cs typeface="Century Gothic"/>
              <a:sym typeface="Century Gothic"/>
            </a:endParaRPr>
          </a:p>
        </p:txBody>
      </p:sp>
      <p:sp>
        <p:nvSpPr>
          <p:cNvPr id="247" name="Google Shape;247;p37"/>
          <p:cNvSpPr/>
          <p:nvPr/>
        </p:nvSpPr>
        <p:spPr>
          <a:xfrm>
            <a:off x="3882294" y="3531058"/>
            <a:ext cx="945900" cy="696000"/>
          </a:xfrm>
          <a:prstGeom prst="rect">
            <a:avLst/>
          </a:prstGeom>
          <a:solidFill>
            <a:schemeClr val="accent5"/>
          </a:solidFill>
          <a:ln>
            <a:noFill/>
          </a:ln>
        </p:spPr>
        <p:txBody>
          <a:bodyPr spcFirstLastPara="1" wrap="square" lIns="0" tIns="72000" rIns="0" bIns="0" anchor="t"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Wed 07/07</a:t>
            </a:r>
            <a:endParaRPr sz="1200" b="1" i="0" u="none" strike="noStrike" cap="none">
              <a:solidFill>
                <a:schemeClr val="lt1"/>
              </a:solidFill>
              <a:latin typeface="Century Gothic"/>
              <a:ea typeface="Century Gothic"/>
              <a:cs typeface="Century Gothic"/>
              <a:sym typeface="Century Gothic"/>
            </a:endParaRPr>
          </a:p>
        </p:txBody>
      </p:sp>
      <p:sp>
        <p:nvSpPr>
          <p:cNvPr id="248" name="Google Shape;248;p37"/>
          <p:cNvSpPr/>
          <p:nvPr/>
        </p:nvSpPr>
        <p:spPr>
          <a:xfrm>
            <a:off x="4902964" y="3531057"/>
            <a:ext cx="945900" cy="696000"/>
          </a:xfrm>
          <a:prstGeom prst="rect">
            <a:avLst/>
          </a:prstGeom>
          <a:solidFill>
            <a:schemeClr val="accent3"/>
          </a:solidFill>
          <a:ln>
            <a:noFill/>
          </a:ln>
        </p:spPr>
        <p:txBody>
          <a:bodyPr spcFirstLastPara="1" wrap="square" lIns="0" tIns="0" rIns="0" bIns="72000" anchor="b"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Wed 08/07</a:t>
            </a:r>
            <a:endParaRPr sz="1200" b="1" i="0" u="none" strike="noStrike" cap="none">
              <a:solidFill>
                <a:schemeClr val="lt1"/>
              </a:solidFill>
              <a:latin typeface="Century Gothic"/>
              <a:ea typeface="Century Gothic"/>
              <a:cs typeface="Century Gothic"/>
              <a:sym typeface="Century Gothic"/>
            </a:endParaRPr>
          </a:p>
        </p:txBody>
      </p:sp>
      <p:sp>
        <p:nvSpPr>
          <p:cNvPr id="249" name="Google Shape;249;p37"/>
          <p:cNvSpPr/>
          <p:nvPr/>
        </p:nvSpPr>
        <p:spPr>
          <a:xfrm>
            <a:off x="5923592" y="3531056"/>
            <a:ext cx="949500" cy="696000"/>
          </a:xfrm>
          <a:prstGeom prst="rect">
            <a:avLst/>
          </a:prstGeom>
          <a:solidFill>
            <a:schemeClr val="accent6"/>
          </a:solidFill>
          <a:ln>
            <a:noFill/>
          </a:ln>
        </p:spPr>
        <p:txBody>
          <a:bodyPr spcFirstLastPara="1" wrap="square" lIns="0" tIns="72000" rIns="0" bIns="0" anchor="t"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Fri 09/07</a:t>
            </a:r>
            <a:endParaRPr sz="1200" b="1" i="0" u="none" strike="noStrike" cap="none">
              <a:solidFill>
                <a:schemeClr val="lt1"/>
              </a:solidFill>
              <a:latin typeface="Century Gothic"/>
              <a:ea typeface="Century Gothic"/>
              <a:cs typeface="Century Gothic"/>
              <a:sym typeface="Century Gothic"/>
            </a:endParaRPr>
          </a:p>
        </p:txBody>
      </p:sp>
      <p:sp>
        <p:nvSpPr>
          <p:cNvPr id="250" name="Google Shape;250;p37"/>
          <p:cNvSpPr/>
          <p:nvPr/>
        </p:nvSpPr>
        <p:spPr>
          <a:xfrm>
            <a:off x="7328819" y="3531056"/>
            <a:ext cx="948000" cy="696000"/>
          </a:xfrm>
          <a:prstGeom prst="rect">
            <a:avLst/>
          </a:prstGeom>
          <a:solidFill>
            <a:schemeClr val="accent4"/>
          </a:solidFill>
          <a:ln>
            <a:noFill/>
          </a:ln>
        </p:spPr>
        <p:txBody>
          <a:bodyPr spcFirstLastPara="1" wrap="square" lIns="0" tIns="0" rIns="0" bIns="72000" anchor="b"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Mon 12/07</a:t>
            </a:r>
            <a:endParaRPr sz="1200" b="1" i="0" u="none" strike="noStrike" cap="none">
              <a:solidFill>
                <a:schemeClr val="lt1"/>
              </a:solidFill>
              <a:latin typeface="Century Gothic"/>
              <a:ea typeface="Century Gothic"/>
              <a:cs typeface="Century Gothic"/>
              <a:sym typeface="Century Gothic"/>
            </a:endParaRPr>
          </a:p>
        </p:txBody>
      </p:sp>
      <p:sp>
        <p:nvSpPr>
          <p:cNvPr id="251" name="Google Shape;251;p37"/>
          <p:cNvSpPr/>
          <p:nvPr/>
        </p:nvSpPr>
        <p:spPr>
          <a:xfrm>
            <a:off x="8351547" y="3531055"/>
            <a:ext cx="945900" cy="696000"/>
          </a:xfrm>
          <a:prstGeom prst="rect">
            <a:avLst/>
          </a:prstGeom>
          <a:solidFill>
            <a:schemeClr val="accent5"/>
          </a:solidFill>
          <a:ln>
            <a:noFill/>
          </a:ln>
        </p:spPr>
        <p:txBody>
          <a:bodyPr spcFirstLastPara="1" wrap="square" lIns="0" tIns="72000" rIns="0" bIns="0" anchor="t"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Tues 13/07</a:t>
            </a:r>
            <a:endParaRPr sz="1200" b="1" i="0" u="none" strike="noStrike" cap="none">
              <a:solidFill>
                <a:schemeClr val="lt1"/>
              </a:solidFill>
              <a:latin typeface="Century Gothic"/>
              <a:ea typeface="Century Gothic"/>
              <a:cs typeface="Century Gothic"/>
              <a:sym typeface="Century Gothic"/>
            </a:endParaRPr>
          </a:p>
        </p:txBody>
      </p:sp>
      <p:sp>
        <p:nvSpPr>
          <p:cNvPr id="252" name="Google Shape;252;p37"/>
          <p:cNvSpPr/>
          <p:nvPr/>
        </p:nvSpPr>
        <p:spPr>
          <a:xfrm>
            <a:off x="9372174" y="3531055"/>
            <a:ext cx="951000" cy="696000"/>
          </a:xfrm>
          <a:prstGeom prst="rect">
            <a:avLst/>
          </a:prstGeom>
          <a:solidFill>
            <a:schemeClr val="accent3"/>
          </a:solidFill>
          <a:ln>
            <a:noFill/>
          </a:ln>
        </p:spPr>
        <p:txBody>
          <a:bodyPr spcFirstLastPara="1" wrap="square" lIns="0" tIns="0" rIns="0" bIns="72000" anchor="b" anchorCtr="0">
            <a:noAutofit/>
          </a:bodyPr>
          <a:lstStyle/>
          <a:p>
            <a:pPr marL="0" marR="0" lvl="0" indent="0" algn="ctr" rtl="0">
              <a:lnSpc>
                <a:spcPct val="100000"/>
              </a:lnSpc>
              <a:spcBef>
                <a:spcPts val="0"/>
              </a:spcBef>
              <a:spcAft>
                <a:spcPts val="0"/>
              </a:spcAft>
              <a:buClr>
                <a:schemeClr val="lt1"/>
              </a:buClr>
              <a:buSzPts val="1200"/>
              <a:buFont typeface="Century Gothic"/>
              <a:buNone/>
            </a:pPr>
            <a:r>
              <a:rPr lang="en-US" sz="1200" b="1">
                <a:solidFill>
                  <a:schemeClr val="lt1"/>
                </a:solidFill>
                <a:latin typeface="Century Gothic"/>
                <a:ea typeface="Century Gothic"/>
                <a:cs typeface="Century Gothic"/>
                <a:sym typeface="Century Gothic"/>
              </a:rPr>
              <a:t>Wed 14/07</a:t>
            </a:r>
            <a:endParaRPr sz="1200" b="1" i="0" u="none" strike="noStrike" cap="none">
              <a:solidFill>
                <a:schemeClr val="lt1"/>
              </a:solidFill>
              <a:latin typeface="Century Gothic"/>
              <a:ea typeface="Century Gothic"/>
              <a:cs typeface="Century Gothic"/>
              <a:sym typeface="Century Gothic"/>
            </a:endParaRPr>
          </a:p>
        </p:txBody>
      </p:sp>
      <p:sp>
        <p:nvSpPr>
          <p:cNvPr id="253" name="Google Shape;253;p37"/>
          <p:cNvSpPr/>
          <p:nvPr/>
        </p:nvSpPr>
        <p:spPr>
          <a:xfrm>
            <a:off x="634525" y="3813485"/>
            <a:ext cx="10923000" cy="139800"/>
          </a:xfrm>
          <a:prstGeom prst="roundRect">
            <a:avLst>
              <a:gd name="adj" fmla="val 50000"/>
            </a:avLst>
          </a:prstGeom>
          <a:solidFill>
            <a:schemeClr val="lt1">
              <a:alpha val="37650"/>
            </a:scheme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Light"/>
              <a:buNone/>
            </a:pPr>
            <a:endParaRPr sz="1600" b="0" i="0" u="none" strike="noStrike" cap="none">
              <a:solidFill>
                <a:schemeClr val="dk1"/>
              </a:solidFill>
              <a:latin typeface="Century Gothic"/>
              <a:ea typeface="Century Gothic"/>
              <a:cs typeface="Century Gothic"/>
              <a:sym typeface="Century Gothic"/>
            </a:endParaRPr>
          </a:p>
        </p:txBody>
      </p:sp>
      <p:cxnSp>
        <p:nvCxnSpPr>
          <p:cNvPr id="254" name="Google Shape;254;p37"/>
          <p:cNvCxnSpPr/>
          <p:nvPr/>
        </p:nvCxnSpPr>
        <p:spPr>
          <a:xfrm flipH="1">
            <a:off x="7145300" y="2547800"/>
            <a:ext cx="19200" cy="2586000"/>
          </a:xfrm>
          <a:prstGeom prst="straightConnector1">
            <a:avLst/>
          </a:prstGeom>
          <a:noFill/>
          <a:ln w="28575" cap="flat" cmpd="sng">
            <a:solidFill>
              <a:schemeClr val="dk2"/>
            </a:solidFill>
            <a:prstDash val="dash"/>
            <a:round/>
            <a:headEnd type="none" w="med" len="med"/>
            <a:tailEnd type="none" w="med" len="med"/>
          </a:ln>
        </p:spPr>
      </p:cxnSp>
      <p:grpSp>
        <p:nvGrpSpPr>
          <p:cNvPr id="255" name="Google Shape;255;p37"/>
          <p:cNvGrpSpPr/>
          <p:nvPr/>
        </p:nvGrpSpPr>
        <p:grpSpPr>
          <a:xfrm>
            <a:off x="7221817" y="5288190"/>
            <a:ext cx="649666" cy="639819"/>
            <a:chOff x="383111" y="249046"/>
            <a:chExt cx="1828500" cy="1829100"/>
          </a:xfrm>
        </p:grpSpPr>
        <p:sp>
          <p:nvSpPr>
            <p:cNvPr id="256" name="Google Shape;256;p37"/>
            <p:cNvSpPr/>
            <p:nvPr/>
          </p:nvSpPr>
          <p:spPr>
            <a:xfrm>
              <a:off x="383111" y="249046"/>
              <a:ext cx="1828500" cy="1829100"/>
            </a:xfrm>
            <a:prstGeom prst="ellipse">
              <a:avLst/>
            </a:prstGeom>
            <a:solidFill>
              <a:srgbClr val="FFFFFF"/>
            </a:solidFill>
            <a:ln w="28575" cap="flat" cmpd="sng">
              <a:solidFill>
                <a:srgbClr val="20124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37"/>
            <p:cNvPicPr preferRelativeResize="0"/>
            <p:nvPr/>
          </p:nvPicPr>
          <p:blipFill rotWithShape="1">
            <a:blip r:embed="rId3">
              <a:alphaModFix/>
            </a:blip>
            <a:srcRect l="13748" t="4105" r="12291" b="17842"/>
            <a:stretch/>
          </p:blipFill>
          <p:spPr>
            <a:xfrm>
              <a:off x="659056" y="452725"/>
              <a:ext cx="1276676" cy="1429850"/>
            </a:xfrm>
            <a:prstGeom prst="rect">
              <a:avLst/>
            </a:prstGeom>
            <a:noFill/>
            <a:ln>
              <a:noFill/>
            </a:ln>
            <a:effectLst>
              <a:outerShdw blurRad="57150" dist="19050" dir="5400000" algn="bl" rotWithShape="0">
                <a:srgbClr val="000000">
                  <a:alpha val="50000"/>
                </a:srgbClr>
              </a:outerShdw>
            </a:effectLst>
          </p:spPr>
        </p:pic>
      </p:grpSp>
      <p:grpSp>
        <p:nvGrpSpPr>
          <p:cNvPr id="258" name="Google Shape;258;p37"/>
          <p:cNvGrpSpPr/>
          <p:nvPr/>
        </p:nvGrpSpPr>
        <p:grpSpPr>
          <a:xfrm>
            <a:off x="4732941" y="5288190"/>
            <a:ext cx="649670" cy="639819"/>
            <a:chOff x="2592900" y="249046"/>
            <a:chExt cx="1828511" cy="1829100"/>
          </a:xfrm>
        </p:grpSpPr>
        <p:sp>
          <p:nvSpPr>
            <p:cNvPr id="259" name="Google Shape;259;p37"/>
            <p:cNvSpPr/>
            <p:nvPr/>
          </p:nvSpPr>
          <p:spPr>
            <a:xfrm>
              <a:off x="2592911" y="249046"/>
              <a:ext cx="1828500" cy="1829100"/>
            </a:xfrm>
            <a:prstGeom prst="ellipse">
              <a:avLst/>
            </a:prstGeom>
            <a:solidFill>
              <a:srgbClr val="FFFFFF"/>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37"/>
            <p:cNvPicPr preferRelativeResize="0"/>
            <p:nvPr/>
          </p:nvPicPr>
          <p:blipFill>
            <a:blip r:embed="rId4">
              <a:alphaModFix/>
            </a:blip>
            <a:stretch>
              <a:fillRect/>
            </a:stretch>
          </p:blipFill>
          <p:spPr>
            <a:xfrm flipH="1">
              <a:off x="3055450" y="612150"/>
              <a:ext cx="1120650" cy="1216582"/>
            </a:xfrm>
            <a:prstGeom prst="rect">
              <a:avLst/>
            </a:prstGeom>
            <a:noFill/>
            <a:ln>
              <a:noFill/>
            </a:ln>
          </p:spPr>
        </p:pic>
        <p:pic>
          <p:nvPicPr>
            <p:cNvPr id="261" name="Google Shape;261;p37"/>
            <p:cNvPicPr preferRelativeResize="0"/>
            <p:nvPr/>
          </p:nvPicPr>
          <p:blipFill rotWithShape="1">
            <a:blip r:embed="rId4">
              <a:alphaModFix/>
            </a:blip>
            <a:srcRect l="35591" t="49230"/>
            <a:stretch/>
          </p:blipFill>
          <p:spPr>
            <a:xfrm>
              <a:off x="2592900" y="612150"/>
              <a:ext cx="721800" cy="568950"/>
            </a:xfrm>
            <a:prstGeom prst="rect">
              <a:avLst/>
            </a:prstGeom>
            <a:noFill/>
            <a:ln>
              <a:noFill/>
            </a:ln>
          </p:spPr>
        </p:pic>
      </p:grpSp>
      <p:sp>
        <p:nvSpPr>
          <p:cNvPr id="262" name="Google Shape;262;p37"/>
          <p:cNvSpPr/>
          <p:nvPr/>
        </p:nvSpPr>
        <p:spPr>
          <a:xfrm>
            <a:off x="4423632" y="1697334"/>
            <a:ext cx="649800" cy="639900"/>
          </a:xfrm>
          <a:prstGeom prst="ellipse">
            <a:avLst/>
          </a:prstGeom>
          <a:solidFill>
            <a:schemeClr val="lt1"/>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37"/>
          <p:cNvPicPr preferRelativeResize="0"/>
          <p:nvPr/>
        </p:nvPicPr>
        <p:blipFill rotWithShape="1">
          <a:blip r:embed="rId5">
            <a:alphaModFix/>
          </a:blip>
          <a:srcRect b="12579"/>
          <a:stretch/>
        </p:blipFill>
        <p:spPr>
          <a:xfrm>
            <a:off x="4464225" y="1750652"/>
            <a:ext cx="568587" cy="559795"/>
          </a:xfrm>
          <a:prstGeom prst="rect">
            <a:avLst/>
          </a:prstGeom>
          <a:noFill/>
          <a:ln>
            <a:noFill/>
          </a:ln>
        </p:spPr>
      </p:pic>
      <p:grpSp>
        <p:nvGrpSpPr>
          <p:cNvPr id="264" name="Google Shape;264;p37"/>
          <p:cNvGrpSpPr/>
          <p:nvPr/>
        </p:nvGrpSpPr>
        <p:grpSpPr>
          <a:xfrm>
            <a:off x="6358469" y="1697334"/>
            <a:ext cx="649666" cy="639819"/>
            <a:chOff x="2592911" y="2458846"/>
            <a:chExt cx="1828500" cy="1829100"/>
          </a:xfrm>
        </p:grpSpPr>
        <p:sp>
          <p:nvSpPr>
            <p:cNvPr id="265" name="Google Shape;265;p37"/>
            <p:cNvSpPr/>
            <p:nvPr/>
          </p:nvSpPr>
          <p:spPr>
            <a:xfrm>
              <a:off x="2592911" y="2458846"/>
              <a:ext cx="1828500" cy="1829100"/>
            </a:xfrm>
            <a:prstGeom prst="ellipse">
              <a:avLst/>
            </a:prstGeom>
            <a:solidFill>
              <a:schemeClr val="lt1"/>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37"/>
            <p:cNvPicPr preferRelativeResize="0"/>
            <p:nvPr/>
          </p:nvPicPr>
          <p:blipFill rotWithShape="1">
            <a:blip r:embed="rId6">
              <a:alphaModFix/>
            </a:blip>
            <a:srcRect b="19309"/>
            <a:stretch/>
          </p:blipFill>
          <p:spPr>
            <a:xfrm>
              <a:off x="2668800" y="2697226"/>
              <a:ext cx="1699759" cy="1371599"/>
            </a:xfrm>
            <a:prstGeom prst="rect">
              <a:avLst/>
            </a:prstGeom>
            <a:noFill/>
            <a:ln>
              <a:noFill/>
            </a:ln>
          </p:spPr>
        </p:pic>
      </p:grpSp>
      <p:grpSp>
        <p:nvGrpSpPr>
          <p:cNvPr id="267" name="Google Shape;267;p37"/>
          <p:cNvGrpSpPr/>
          <p:nvPr/>
        </p:nvGrpSpPr>
        <p:grpSpPr>
          <a:xfrm>
            <a:off x="2710470" y="5296065"/>
            <a:ext cx="695257" cy="639819"/>
            <a:chOff x="4726500" y="2535046"/>
            <a:chExt cx="1956817" cy="1829100"/>
          </a:xfrm>
        </p:grpSpPr>
        <p:sp>
          <p:nvSpPr>
            <p:cNvPr id="268" name="Google Shape;268;p37"/>
            <p:cNvSpPr/>
            <p:nvPr/>
          </p:nvSpPr>
          <p:spPr>
            <a:xfrm>
              <a:off x="4802711" y="2535046"/>
              <a:ext cx="1828800" cy="1829100"/>
            </a:xfrm>
            <a:prstGeom prst="ellipse">
              <a:avLst/>
            </a:prstGeom>
            <a:solidFill>
              <a:srgbClr val="FFFFFF"/>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9" name="Google Shape;269;p37"/>
            <p:cNvPicPr preferRelativeResize="0"/>
            <p:nvPr/>
          </p:nvPicPr>
          <p:blipFill rotWithShape="1">
            <a:blip r:embed="rId7">
              <a:alphaModFix/>
            </a:blip>
            <a:srcRect b="21315"/>
            <a:stretch/>
          </p:blipFill>
          <p:spPr>
            <a:xfrm>
              <a:off x="4726500" y="2611250"/>
              <a:ext cx="1956817" cy="1537498"/>
            </a:xfrm>
            <a:prstGeom prst="rect">
              <a:avLst/>
            </a:prstGeom>
            <a:noFill/>
            <a:ln>
              <a:noFill/>
            </a:ln>
          </p:spPr>
        </p:pic>
      </p:grpSp>
      <p:grpSp>
        <p:nvGrpSpPr>
          <p:cNvPr id="270" name="Google Shape;270;p37"/>
          <p:cNvGrpSpPr/>
          <p:nvPr/>
        </p:nvGrpSpPr>
        <p:grpSpPr>
          <a:xfrm>
            <a:off x="2252817" y="1697334"/>
            <a:ext cx="649773" cy="639819"/>
            <a:chOff x="4650311" y="325246"/>
            <a:chExt cx="1828800" cy="1829100"/>
          </a:xfrm>
        </p:grpSpPr>
        <p:sp>
          <p:nvSpPr>
            <p:cNvPr id="271" name="Google Shape;271;p37"/>
            <p:cNvSpPr/>
            <p:nvPr/>
          </p:nvSpPr>
          <p:spPr>
            <a:xfrm>
              <a:off x="4650311" y="325246"/>
              <a:ext cx="1828800" cy="1829100"/>
            </a:xfrm>
            <a:prstGeom prst="ellipse">
              <a:avLst/>
            </a:prstGeom>
            <a:solidFill>
              <a:srgbClr val="FFFFFF"/>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37"/>
            <p:cNvPicPr preferRelativeResize="0"/>
            <p:nvPr/>
          </p:nvPicPr>
          <p:blipFill rotWithShape="1">
            <a:blip r:embed="rId8">
              <a:alphaModFix/>
            </a:blip>
            <a:srcRect b="15182"/>
            <a:stretch/>
          </p:blipFill>
          <p:spPr>
            <a:xfrm>
              <a:off x="4682314" y="401450"/>
              <a:ext cx="1764793" cy="1503985"/>
            </a:xfrm>
            <a:prstGeom prst="rect">
              <a:avLst/>
            </a:prstGeom>
            <a:noFill/>
            <a:ln>
              <a:noFill/>
            </a:ln>
          </p:spPr>
        </p:pic>
      </p:grpSp>
      <p:grpSp>
        <p:nvGrpSpPr>
          <p:cNvPr id="273" name="Google Shape;273;p37"/>
          <p:cNvGrpSpPr/>
          <p:nvPr/>
        </p:nvGrpSpPr>
        <p:grpSpPr>
          <a:xfrm>
            <a:off x="8710928" y="1638953"/>
            <a:ext cx="910856" cy="698201"/>
            <a:chOff x="2590225" y="4577950"/>
            <a:chExt cx="2563626" cy="1995999"/>
          </a:xfrm>
        </p:grpSpPr>
        <p:sp>
          <p:nvSpPr>
            <p:cNvPr id="274" name="Google Shape;274;p37"/>
            <p:cNvSpPr/>
            <p:nvPr/>
          </p:nvSpPr>
          <p:spPr>
            <a:xfrm>
              <a:off x="2897711" y="4744846"/>
              <a:ext cx="1828800" cy="1829100"/>
            </a:xfrm>
            <a:prstGeom prst="ellipse">
              <a:avLst/>
            </a:prstGeom>
            <a:solidFill>
              <a:srgbClr val="FFFFFF"/>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 name="Google Shape;275;p37"/>
            <p:cNvPicPr preferRelativeResize="0"/>
            <p:nvPr/>
          </p:nvPicPr>
          <p:blipFill rotWithShape="1">
            <a:blip r:embed="rId9">
              <a:alphaModFix/>
            </a:blip>
            <a:srcRect b="22142"/>
            <a:stretch/>
          </p:blipFill>
          <p:spPr>
            <a:xfrm>
              <a:off x="2590225" y="4577950"/>
              <a:ext cx="2563626" cy="1995999"/>
            </a:xfrm>
            <a:prstGeom prst="rect">
              <a:avLst/>
            </a:prstGeom>
            <a:noFill/>
            <a:ln>
              <a:noFill/>
            </a:ln>
          </p:spPr>
        </p:pic>
      </p:grpSp>
      <p:grpSp>
        <p:nvGrpSpPr>
          <p:cNvPr id="276" name="Google Shape;276;p37"/>
          <p:cNvGrpSpPr/>
          <p:nvPr/>
        </p:nvGrpSpPr>
        <p:grpSpPr>
          <a:xfrm>
            <a:off x="9287125" y="5333769"/>
            <a:ext cx="649773" cy="639819"/>
            <a:chOff x="306911" y="4592446"/>
            <a:chExt cx="1828800" cy="1829100"/>
          </a:xfrm>
        </p:grpSpPr>
        <p:sp>
          <p:nvSpPr>
            <p:cNvPr id="277" name="Google Shape;277;p37"/>
            <p:cNvSpPr/>
            <p:nvPr/>
          </p:nvSpPr>
          <p:spPr>
            <a:xfrm>
              <a:off x="306911" y="4592446"/>
              <a:ext cx="1828800" cy="1829100"/>
            </a:xfrm>
            <a:prstGeom prst="ellipse">
              <a:avLst/>
            </a:prstGeom>
            <a:solidFill>
              <a:srgbClr val="FFFFFF"/>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37"/>
            <p:cNvPicPr preferRelativeResize="0"/>
            <p:nvPr/>
          </p:nvPicPr>
          <p:blipFill rotWithShape="1">
            <a:blip r:embed="rId10">
              <a:alphaModFix/>
            </a:blip>
            <a:srcRect b="14675"/>
            <a:stretch/>
          </p:blipFill>
          <p:spPr>
            <a:xfrm>
              <a:off x="508383" y="4898708"/>
              <a:ext cx="1425855" cy="1216575"/>
            </a:xfrm>
            <a:prstGeom prst="rect">
              <a:avLst/>
            </a:prstGeom>
            <a:noFill/>
            <a:ln>
              <a:noFill/>
            </a:ln>
          </p:spPr>
        </p:pic>
      </p:grpSp>
      <p:sp>
        <p:nvSpPr>
          <p:cNvPr id="279" name="Google Shape;279;p37"/>
          <p:cNvSpPr txBox="1"/>
          <p:nvPr/>
        </p:nvSpPr>
        <p:spPr>
          <a:xfrm>
            <a:off x="65741" y="47813"/>
            <a:ext cx="120009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chemeClr val="lt1"/>
                </a:solidFill>
                <a:latin typeface="Calibri"/>
                <a:ea typeface="Calibri"/>
                <a:cs typeface="Calibri"/>
                <a:sym typeface="Calibri"/>
              </a:rPr>
              <a:t>Summer School Schedule</a:t>
            </a:r>
            <a:endParaRPr sz="4400">
              <a:solidFill>
                <a:schemeClr val="lt1"/>
              </a:solidFill>
              <a:latin typeface="Calibri"/>
              <a:ea typeface="Calibri"/>
              <a:cs typeface="Calibri"/>
              <a:sym typeface="Calibri"/>
            </a:endParaRPr>
          </a:p>
        </p:txBody>
      </p:sp>
      <p:sp>
        <p:nvSpPr>
          <p:cNvPr id="2" name="Down Arrow 1"/>
          <p:cNvSpPr/>
          <p:nvPr/>
        </p:nvSpPr>
        <p:spPr>
          <a:xfrm>
            <a:off x="9756780" y="2209518"/>
            <a:ext cx="1363722" cy="1198222"/>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87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7523" y="152400"/>
            <a:ext cx="5916147" cy="6541134"/>
          </a:xfrm>
          <a:prstGeom prst="rect">
            <a:avLst/>
          </a:prstGeom>
        </p:spPr>
      </p:pic>
      <p:pic>
        <p:nvPicPr>
          <p:cNvPr id="3" name="Picture 2"/>
          <p:cNvPicPr>
            <a:picLocks noChangeAspect="1"/>
          </p:cNvPicPr>
          <p:nvPr/>
        </p:nvPicPr>
        <p:blipFill rotWithShape="1">
          <a:blip r:embed="rId3"/>
          <a:srcRect l="18234" t="49155" r="13874"/>
          <a:stretch/>
        </p:blipFill>
        <p:spPr>
          <a:xfrm>
            <a:off x="6572085" y="2225040"/>
            <a:ext cx="5215602" cy="3238817"/>
          </a:xfrm>
          <a:prstGeom prst="rect">
            <a:avLst/>
          </a:prstGeom>
        </p:spPr>
      </p:pic>
      <p:sp>
        <p:nvSpPr>
          <p:cNvPr id="5" name="TextBox 4"/>
          <p:cNvSpPr txBox="1"/>
          <p:nvPr/>
        </p:nvSpPr>
        <p:spPr>
          <a:xfrm>
            <a:off x="9260385" y="6410960"/>
            <a:ext cx="2667455" cy="276999"/>
          </a:xfrm>
          <a:prstGeom prst="rect">
            <a:avLst/>
          </a:prstGeom>
          <a:noFill/>
        </p:spPr>
        <p:txBody>
          <a:bodyPr wrap="square" rtlCol="0">
            <a:spAutoFit/>
          </a:bodyPr>
          <a:lstStyle/>
          <a:p>
            <a:r>
              <a:rPr lang="en-US" sz="1200" dirty="0" smtClean="0"/>
              <a:t>(</a:t>
            </a:r>
            <a:r>
              <a:rPr lang="en-US" sz="1200" dirty="0" err="1" smtClean="0"/>
              <a:t>Wainberg</a:t>
            </a:r>
            <a:r>
              <a:rPr lang="en-US" sz="1200" dirty="0" smtClean="0"/>
              <a:t> et al., 2021, Transl. Psych)</a:t>
            </a:r>
            <a:endParaRPr lang="en-US" sz="1200" dirty="0"/>
          </a:p>
        </p:txBody>
      </p:sp>
      <p:pic>
        <p:nvPicPr>
          <p:cNvPr id="6" name="Picture 5"/>
          <p:cNvPicPr>
            <a:picLocks noChangeAspect="1"/>
          </p:cNvPicPr>
          <p:nvPr/>
        </p:nvPicPr>
        <p:blipFill>
          <a:blip r:embed="rId4"/>
          <a:stretch>
            <a:fillRect/>
          </a:stretch>
        </p:blipFill>
        <p:spPr>
          <a:xfrm>
            <a:off x="7557135" y="386080"/>
            <a:ext cx="1527696" cy="1539240"/>
          </a:xfrm>
          <a:prstGeom prst="rect">
            <a:avLst/>
          </a:prstGeom>
        </p:spPr>
      </p:pic>
      <p:pic>
        <p:nvPicPr>
          <p:cNvPr id="7" name="Picture 6"/>
          <p:cNvPicPr>
            <a:picLocks noChangeAspect="1"/>
          </p:cNvPicPr>
          <p:nvPr/>
        </p:nvPicPr>
        <p:blipFill>
          <a:blip r:embed="rId5"/>
          <a:stretch>
            <a:fillRect/>
          </a:stretch>
        </p:blipFill>
        <p:spPr>
          <a:xfrm>
            <a:off x="9260385" y="386080"/>
            <a:ext cx="1551041" cy="1539240"/>
          </a:xfrm>
          <a:prstGeom prst="rect">
            <a:avLst/>
          </a:prstGeom>
        </p:spPr>
      </p:pic>
      <p:sp>
        <p:nvSpPr>
          <p:cNvPr id="4" name="Rectangle 3"/>
          <p:cNvSpPr/>
          <p:nvPr/>
        </p:nvSpPr>
        <p:spPr>
          <a:xfrm>
            <a:off x="9733281" y="2428240"/>
            <a:ext cx="1818640" cy="318008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045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Integrative methods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026927" y="2322243"/>
            <a:ext cx="8078379" cy="2554545"/>
          </a:xfrm>
          <a:prstGeom prst="rect">
            <a:avLst/>
          </a:prstGeom>
          <a:noFill/>
        </p:spPr>
        <p:txBody>
          <a:bodyPr wrap="square" rtlCol="0">
            <a:spAutoFit/>
          </a:bodyPr>
          <a:lstStyle/>
          <a:p>
            <a:pPr algn="ctr"/>
            <a:r>
              <a:rPr lang="en-US" sz="8000" dirty="0" smtClean="0"/>
              <a:t>Longitudinal Analysis</a:t>
            </a:r>
            <a:endParaRPr lang="en-US" sz="8000" dirty="0"/>
          </a:p>
        </p:txBody>
      </p:sp>
    </p:spTree>
    <p:extLst>
      <p:ext uri="{BB962C8B-B14F-4D97-AF65-F5344CB8AC3E}">
        <p14:creationId xmlns:p14="http://schemas.microsoft.com/office/powerpoint/2010/main" val="28926322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Paired t-test</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50441" y="1333742"/>
            <a:ext cx="8759602" cy="1569660"/>
          </a:xfrm>
          <a:prstGeom prst="rect">
            <a:avLst/>
          </a:prstGeom>
          <a:noFill/>
        </p:spPr>
        <p:txBody>
          <a:bodyPr wrap="square" rtlCol="0">
            <a:spAutoFit/>
          </a:bodyPr>
          <a:lstStyle/>
          <a:p>
            <a:r>
              <a:rPr lang="en-US" sz="2400" dirty="0" smtClean="0"/>
              <a:t>Longitudinal data require additional complexity to analyze.</a:t>
            </a:r>
          </a:p>
          <a:p>
            <a:endParaRPr lang="en-US" sz="2400" dirty="0" smtClean="0"/>
          </a:p>
          <a:p>
            <a:r>
              <a:rPr lang="en-US" sz="2400" dirty="0" smtClean="0"/>
              <a:t>In the simplest case, we have two time-points of observation of our outcome of interest and can use a paired t-test </a:t>
            </a:r>
            <a:r>
              <a:rPr lang="en-US" sz="2400" i="1" dirty="0" smtClean="0"/>
              <a:t>or</a:t>
            </a:r>
            <a:r>
              <a:rPr lang="en-US" sz="2400" dirty="0" smtClean="0"/>
              <a:t> compute change.</a:t>
            </a:r>
          </a:p>
        </p:txBody>
      </p:sp>
      <p:sp>
        <p:nvSpPr>
          <p:cNvPr id="9" name="TextBox 8"/>
          <p:cNvSpPr txBox="1"/>
          <p:nvPr/>
        </p:nvSpPr>
        <p:spPr>
          <a:xfrm>
            <a:off x="250441" y="6444476"/>
            <a:ext cx="3546940" cy="276999"/>
          </a:xfrm>
          <a:prstGeom prst="rect">
            <a:avLst/>
          </a:prstGeom>
          <a:noFill/>
        </p:spPr>
        <p:txBody>
          <a:bodyPr wrap="square" rtlCol="0">
            <a:spAutoFit/>
          </a:bodyPr>
          <a:lstStyle/>
          <a:p>
            <a:r>
              <a:rPr lang="en-US" sz="1200" dirty="0" smtClean="0"/>
              <a:t>(</a:t>
            </a:r>
            <a:r>
              <a:rPr lang="en-US" sz="1200" dirty="0" err="1" smtClean="0"/>
              <a:t>Alboukadel</a:t>
            </a:r>
            <a:r>
              <a:rPr lang="en-US" sz="1200" dirty="0" smtClean="0"/>
              <a:t> </a:t>
            </a:r>
            <a:r>
              <a:rPr lang="en-US" sz="1200" dirty="0" err="1" smtClean="0"/>
              <a:t>Kassambara</a:t>
            </a:r>
            <a:r>
              <a:rPr lang="en-US" sz="1200" dirty="0" smtClean="0"/>
              <a:t>, </a:t>
            </a:r>
            <a:r>
              <a:rPr lang="en-US" sz="1200" dirty="0" err="1" smtClean="0"/>
              <a:t>Datanovia</a:t>
            </a:r>
            <a:r>
              <a:rPr lang="en-US" sz="1200" dirty="0" smtClean="0"/>
              <a:t>)</a:t>
            </a:r>
            <a:endParaRPr lang="en-US" sz="1200" dirty="0"/>
          </a:p>
        </p:txBody>
      </p:sp>
      <p:pic>
        <p:nvPicPr>
          <p:cNvPr id="11" name="Picture 10"/>
          <p:cNvPicPr>
            <a:picLocks noChangeAspect="1"/>
          </p:cNvPicPr>
          <p:nvPr/>
        </p:nvPicPr>
        <p:blipFill>
          <a:blip r:embed="rId3"/>
          <a:stretch>
            <a:fillRect/>
          </a:stretch>
        </p:blipFill>
        <p:spPr>
          <a:xfrm>
            <a:off x="5399285" y="3140621"/>
            <a:ext cx="4251535" cy="3580854"/>
          </a:xfrm>
          <a:prstGeom prst="rect">
            <a:avLst/>
          </a:prstGeom>
        </p:spPr>
      </p:pic>
      <p:pic>
        <p:nvPicPr>
          <p:cNvPr id="12" name="Picture 11"/>
          <p:cNvPicPr>
            <a:picLocks noChangeAspect="1"/>
          </p:cNvPicPr>
          <p:nvPr/>
        </p:nvPicPr>
        <p:blipFill>
          <a:blip r:embed="rId4"/>
          <a:stretch>
            <a:fillRect/>
          </a:stretch>
        </p:blipFill>
        <p:spPr>
          <a:xfrm>
            <a:off x="1924748" y="3759353"/>
            <a:ext cx="1791942" cy="1365289"/>
          </a:xfrm>
          <a:prstGeom prst="rect">
            <a:avLst/>
          </a:prstGeom>
        </p:spPr>
      </p:pic>
    </p:spTree>
    <p:extLst>
      <p:ext uri="{BB962C8B-B14F-4D97-AF65-F5344CB8AC3E}">
        <p14:creationId xmlns:p14="http://schemas.microsoft.com/office/powerpoint/2010/main" val="3721344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Linear mixed models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50441" y="1333742"/>
            <a:ext cx="8759602" cy="461665"/>
          </a:xfrm>
          <a:prstGeom prst="rect">
            <a:avLst/>
          </a:prstGeom>
          <a:noFill/>
        </p:spPr>
        <p:txBody>
          <a:bodyPr wrap="square" rtlCol="0">
            <a:spAutoFit/>
          </a:bodyPr>
          <a:lstStyle/>
          <a:p>
            <a:r>
              <a:rPr lang="en-US" sz="2400" dirty="0" smtClean="0"/>
              <a:t>With &gt;2 time points, linear mixed models are popular choices:</a:t>
            </a:r>
            <a:endParaRPr lang="en-US" sz="2400" dirty="0"/>
          </a:p>
        </p:txBody>
      </p:sp>
      <p:pic>
        <p:nvPicPr>
          <p:cNvPr id="2" name="Picture 1"/>
          <p:cNvPicPr>
            <a:picLocks noChangeAspect="1"/>
          </p:cNvPicPr>
          <p:nvPr/>
        </p:nvPicPr>
        <p:blipFill>
          <a:blip r:embed="rId3"/>
          <a:stretch>
            <a:fillRect/>
          </a:stretch>
        </p:blipFill>
        <p:spPr>
          <a:xfrm>
            <a:off x="503945" y="3452597"/>
            <a:ext cx="2533371" cy="726126"/>
          </a:xfrm>
          <a:prstGeom prst="rect">
            <a:avLst/>
          </a:prstGeom>
        </p:spPr>
      </p:pic>
      <p:pic>
        <p:nvPicPr>
          <p:cNvPr id="3" name="Picture 2"/>
          <p:cNvPicPr>
            <a:picLocks noChangeAspect="1"/>
          </p:cNvPicPr>
          <p:nvPr/>
        </p:nvPicPr>
        <p:blipFill>
          <a:blip r:embed="rId4"/>
          <a:stretch>
            <a:fillRect/>
          </a:stretch>
        </p:blipFill>
        <p:spPr>
          <a:xfrm>
            <a:off x="3479082" y="3108435"/>
            <a:ext cx="2970410" cy="1482117"/>
          </a:xfrm>
          <a:prstGeom prst="rect">
            <a:avLst/>
          </a:prstGeom>
        </p:spPr>
      </p:pic>
      <p:sp>
        <p:nvSpPr>
          <p:cNvPr id="9" name="TextBox 8"/>
          <p:cNvSpPr txBox="1"/>
          <p:nvPr/>
        </p:nvSpPr>
        <p:spPr>
          <a:xfrm>
            <a:off x="250441" y="6444476"/>
            <a:ext cx="3546940" cy="276999"/>
          </a:xfrm>
          <a:prstGeom prst="rect">
            <a:avLst/>
          </a:prstGeom>
          <a:noFill/>
        </p:spPr>
        <p:txBody>
          <a:bodyPr wrap="square" rtlCol="0">
            <a:spAutoFit/>
          </a:bodyPr>
          <a:lstStyle/>
          <a:p>
            <a:r>
              <a:rPr lang="en-US" sz="1200" dirty="0" smtClean="0"/>
              <a:t>(</a:t>
            </a:r>
            <a:r>
              <a:rPr lang="en-US" sz="1200" dirty="0" err="1" smtClean="0"/>
              <a:t>Leiby</a:t>
            </a:r>
            <a:r>
              <a:rPr lang="en-US" sz="1200" dirty="0" smtClean="0"/>
              <a:t>, 2012, SHARP)</a:t>
            </a:r>
            <a:endParaRPr lang="en-US" sz="1200" dirty="0"/>
          </a:p>
        </p:txBody>
      </p:sp>
      <p:sp>
        <p:nvSpPr>
          <p:cNvPr id="10" name="Left Brace 9"/>
          <p:cNvSpPr/>
          <p:nvPr/>
        </p:nvSpPr>
        <p:spPr>
          <a:xfrm>
            <a:off x="3261553" y="2973727"/>
            <a:ext cx="106353" cy="168386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6697894" y="2258037"/>
            <a:ext cx="4987979" cy="3723808"/>
          </a:xfrm>
          <a:prstGeom prst="rect">
            <a:avLst/>
          </a:prstGeom>
        </p:spPr>
      </p:pic>
      <p:sp>
        <p:nvSpPr>
          <p:cNvPr id="12" name="TextBox 11"/>
          <p:cNvSpPr txBox="1"/>
          <p:nvPr/>
        </p:nvSpPr>
        <p:spPr>
          <a:xfrm>
            <a:off x="2109878" y="4984764"/>
            <a:ext cx="3884744" cy="1477328"/>
          </a:xfrm>
          <a:prstGeom prst="rect">
            <a:avLst/>
          </a:prstGeom>
          <a:noFill/>
        </p:spPr>
        <p:txBody>
          <a:bodyPr wrap="square" rtlCol="0">
            <a:spAutoFit/>
          </a:bodyPr>
          <a:lstStyle/>
          <a:p>
            <a:r>
              <a:rPr lang="en-US" dirty="0" err="1" smtClean="0"/>
              <a:t>i</a:t>
            </a:r>
            <a:r>
              <a:rPr lang="en-US" dirty="0" smtClean="0"/>
              <a:t> = subject, j = time</a:t>
            </a:r>
          </a:p>
          <a:p>
            <a:endParaRPr lang="en-US" dirty="0" smtClean="0"/>
          </a:p>
          <a:p>
            <a:r>
              <a:rPr lang="en-US" i="1" dirty="0" smtClean="0"/>
              <a:t>α allows each subject’s slope</a:t>
            </a:r>
            <a:r>
              <a:rPr lang="en-US" i="1" baseline="-25000" dirty="0" smtClean="0"/>
              <a:t>1</a:t>
            </a:r>
            <a:r>
              <a:rPr lang="en-US" i="1" dirty="0" smtClean="0"/>
              <a:t> and intercept</a:t>
            </a:r>
            <a:r>
              <a:rPr lang="en-US" i="1" baseline="-25000" dirty="0" smtClean="0"/>
              <a:t>0</a:t>
            </a:r>
            <a:r>
              <a:rPr lang="en-US" i="1" dirty="0" smtClean="0"/>
              <a:t> to vary across the sample averages (</a:t>
            </a:r>
            <a:r>
              <a:rPr lang="el-GR" i="1" dirty="0" smtClean="0"/>
              <a:t>γ</a:t>
            </a:r>
            <a:r>
              <a:rPr lang="en-US" i="1" dirty="0" smtClean="0"/>
              <a:t>)</a:t>
            </a:r>
          </a:p>
        </p:txBody>
      </p:sp>
      <p:sp>
        <p:nvSpPr>
          <p:cNvPr id="13" name="TextBox 12"/>
          <p:cNvSpPr txBox="1"/>
          <p:nvPr/>
        </p:nvSpPr>
        <p:spPr>
          <a:xfrm>
            <a:off x="780443" y="2184076"/>
            <a:ext cx="2632540" cy="369332"/>
          </a:xfrm>
          <a:prstGeom prst="rect">
            <a:avLst/>
          </a:prstGeom>
          <a:noFill/>
        </p:spPr>
        <p:txBody>
          <a:bodyPr wrap="square" rtlCol="0">
            <a:spAutoFit/>
          </a:bodyPr>
          <a:lstStyle/>
          <a:p>
            <a:r>
              <a:rPr lang="en-US" dirty="0" smtClean="0"/>
              <a:t>subject-level</a:t>
            </a:r>
            <a:endParaRPr lang="en-US" dirty="0"/>
          </a:p>
        </p:txBody>
      </p:sp>
      <p:sp>
        <p:nvSpPr>
          <p:cNvPr id="14" name="TextBox 13"/>
          <p:cNvSpPr txBox="1"/>
          <p:nvPr/>
        </p:nvSpPr>
        <p:spPr>
          <a:xfrm>
            <a:off x="3716630" y="2184076"/>
            <a:ext cx="2632540" cy="369332"/>
          </a:xfrm>
          <a:prstGeom prst="rect">
            <a:avLst/>
          </a:prstGeom>
          <a:noFill/>
        </p:spPr>
        <p:txBody>
          <a:bodyPr wrap="square" rtlCol="0">
            <a:spAutoFit/>
          </a:bodyPr>
          <a:lstStyle/>
          <a:p>
            <a:r>
              <a:rPr lang="en-US" dirty="0" smtClean="0"/>
              <a:t>sample-level</a:t>
            </a:r>
            <a:endParaRPr lang="en-US" dirty="0"/>
          </a:p>
        </p:txBody>
      </p:sp>
    </p:spTree>
    <p:extLst>
      <p:ext uri="{BB962C8B-B14F-4D97-AF65-F5344CB8AC3E}">
        <p14:creationId xmlns:p14="http://schemas.microsoft.com/office/powerpoint/2010/main" val="1989672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Growth mixture modeling</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379027" y="2205856"/>
            <a:ext cx="4619625" cy="1619250"/>
          </a:xfrm>
          <a:prstGeom prst="rect">
            <a:avLst/>
          </a:prstGeom>
        </p:spPr>
      </p:pic>
      <p:pic>
        <p:nvPicPr>
          <p:cNvPr id="3" name="Picture 2"/>
          <p:cNvPicPr>
            <a:picLocks noChangeAspect="1"/>
          </p:cNvPicPr>
          <p:nvPr/>
        </p:nvPicPr>
        <p:blipFill>
          <a:blip r:embed="rId4"/>
          <a:stretch>
            <a:fillRect/>
          </a:stretch>
        </p:blipFill>
        <p:spPr>
          <a:xfrm>
            <a:off x="5409984" y="1270969"/>
            <a:ext cx="5376442" cy="5332009"/>
          </a:xfrm>
          <a:prstGeom prst="rect">
            <a:avLst/>
          </a:prstGeom>
        </p:spPr>
      </p:pic>
      <p:sp>
        <p:nvSpPr>
          <p:cNvPr id="9" name="TextBox 8"/>
          <p:cNvSpPr txBox="1"/>
          <p:nvPr/>
        </p:nvSpPr>
        <p:spPr>
          <a:xfrm>
            <a:off x="863467" y="4588115"/>
            <a:ext cx="3884744" cy="1200329"/>
          </a:xfrm>
          <a:prstGeom prst="rect">
            <a:avLst/>
          </a:prstGeom>
          <a:noFill/>
        </p:spPr>
        <p:txBody>
          <a:bodyPr wrap="square" rtlCol="0">
            <a:spAutoFit/>
          </a:bodyPr>
          <a:lstStyle/>
          <a:p>
            <a:r>
              <a:rPr lang="en-US" dirty="0" smtClean="0"/>
              <a:t>Now there is not a single sample average </a:t>
            </a:r>
            <a:r>
              <a:rPr lang="el-GR" dirty="0" smtClean="0"/>
              <a:t>γ</a:t>
            </a:r>
            <a:endParaRPr lang="en-US" dirty="0" smtClean="0"/>
          </a:p>
          <a:p>
            <a:endParaRPr lang="en-US" i="1" dirty="0"/>
          </a:p>
          <a:p>
            <a:r>
              <a:rPr lang="en-US" i="1" dirty="0" smtClean="0"/>
              <a:t>There are multiple </a:t>
            </a:r>
            <a:r>
              <a:rPr lang="el-GR" i="1" dirty="0" smtClean="0"/>
              <a:t>γ</a:t>
            </a:r>
            <a:r>
              <a:rPr lang="en-US" i="1" baseline="-25000" dirty="0" smtClean="0"/>
              <a:t>k</a:t>
            </a:r>
          </a:p>
        </p:txBody>
      </p:sp>
    </p:spTree>
    <p:extLst>
      <p:ext uri="{BB962C8B-B14F-4D97-AF65-F5344CB8AC3E}">
        <p14:creationId xmlns:p14="http://schemas.microsoft.com/office/powerpoint/2010/main" val="14304552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Growth mixture modeling</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11" name="Picture 10"/>
          <p:cNvPicPr>
            <a:picLocks noChangeAspect="1"/>
          </p:cNvPicPr>
          <p:nvPr/>
        </p:nvPicPr>
        <p:blipFill>
          <a:blip r:embed="rId3"/>
          <a:stretch>
            <a:fillRect/>
          </a:stretch>
        </p:blipFill>
        <p:spPr>
          <a:xfrm>
            <a:off x="468804" y="1266280"/>
            <a:ext cx="10985397" cy="2432090"/>
          </a:xfrm>
          <a:prstGeom prst="rect">
            <a:avLst/>
          </a:prstGeom>
        </p:spPr>
      </p:pic>
      <p:sp>
        <p:nvSpPr>
          <p:cNvPr id="2" name="Rectangle 1"/>
          <p:cNvSpPr/>
          <p:nvPr/>
        </p:nvSpPr>
        <p:spPr>
          <a:xfrm>
            <a:off x="566889" y="4195545"/>
            <a:ext cx="9864260" cy="1477328"/>
          </a:xfrm>
          <a:prstGeom prst="rect">
            <a:avLst/>
          </a:prstGeom>
        </p:spPr>
        <p:txBody>
          <a:bodyPr wrap="square">
            <a:spAutoFit/>
          </a:bodyPr>
          <a:lstStyle/>
          <a:p>
            <a:r>
              <a:rPr lang="en-US" dirty="0"/>
              <a:t>Short Mood and Feelings Questionnaire at 9 occasions from ages 10 to 24 years. </a:t>
            </a:r>
            <a:endParaRPr lang="en-US" dirty="0" smtClean="0"/>
          </a:p>
          <a:p>
            <a:endParaRPr lang="en-US" dirty="0"/>
          </a:p>
          <a:p>
            <a:r>
              <a:rPr lang="en-US" dirty="0" smtClean="0"/>
              <a:t>Risk </a:t>
            </a:r>
            <a:r>
              <a:rPr lang="en-US" dirty="0"/>
              <a:t>factors included </a:t>
            </a:r>
            <a:r>
              <a:rPr lang="en-US" b="1" u="sng" dirty="0"/>
              <a:t>sex</a:t>
            </a:r>
            <a:r>
              <a:rPr lang="en-US" dirty="0"/>
              <a:t>, a </a:t>
            </a:r>
            <a:r>
              <a:rPr lang="en-US" b="1" u="sng" dirty="0"/>
              <a:t>polygenic risk score </a:t>
            </a:r>
            <a:r>
              <a:rPr lang="en-US" dirty="0"/>
              <a:t>taken from a recent genome-wide </a:t>
            </a:r>
            <a:r>
              <a:rPr lang="en-US" dirty="0" smtClean="0"/>
              <a:t>association study </a:t>
            </a:r>
            <a:r>
              <a:rPr lang="en-US" dirty="0"/>
              <a:t>of depression symptoms, </a:t>
            </a:r>
            <a:r>
              <a:rPr lang="en-US" b="1" u="sng" dirty="0"/>
              <a:t>maternal postnatal </a:t>
            </a:r>
            <a:r>
              <a:rPr lang="en-US" b="1" u="sng" dirty="0" smtClean="0"/>
              <a:t>depression</a:t>
            </a:r>
            <a:r>
              <a:rPr lang="en-US" dirty="0"/>
              <a:t>, </a:t>
            </a:r>
            <a:r>
              <a:rPr lang="en-US" b="1" u="sng" dirty="0"/>
              <a:t>partner cruelty </a:t>
            </a:r>
            <a:r>
              <a:rPr lang="en-US" dirty="0"/>
              <a:t>to the offspring’s mother when the child was aged 2 to 4 years, </a:t>
            </a:r>
            <a:r>
              <a:rPr lang="en-US" b="1" u="sng" dirty="0"/>
              <a:t>childhood anxiety </a:t>
            </a:r>
            <a:r>
              <a:rPr lang="en-US" dirty="0"/>
              <a:t>at age 8 years, and </a:t>
            </a:r>
            <a:r>
              <a:rPr lang="en-US" b="1" u="sng" dirty="0"/>
              <a:t>being bullied </a:t>
            </a:r>
            <a:r>
              <a:rPr lang="en-US" dirty="0"/>
              <a:t>at age 10 </a:t>
            </a:r>
            <a:r>
              <a:rPr lang="en-US" dirty="0" smtClean="0"/>
              <a:t>years.</a:t>
            </a:r>
            <a:endParaRPr lang="en-US" dirty="0"/>
          </a:p>
        </p:txBody>
      </p:sp>
      <p:sp>
        <p:nvSpPr>
          <p:cNvPr id="3" name="TextBox 2"/>
          <p:cNvSpPr txBox="1"/>
          <p:nvPr/>
        </p:nvSpPr>
        <p:spPr>
          <a:xfrm>
            <a:off x="4647715" y="5831026"/>
            <a:ext cx="4566176" cy="584775"/>
          </a:xfrm>
          <a:prstGeom prst="rect">
            <a:avLst/>
          </a:prstGeom>
          <a:noFill/>
        </p:spPr>
        <p:txBody>
          <a:bodyPr wrap="square" rtlCol="0">
            <a:spAutoFit/>
          </a:bodyPr>
          <a:lstStyle/>
          <a:p>
            <a:r>
              <a:rPr lang="en-US" sz="3200" dirty="0" smtClean="0"/>
              <a:t>n=3 525</a:t>
            </a:r>
            <a:endParaRPr lang="en-US" sz="3200" dirty="0"/>
          </a:p>
        </p:txBody>
      </p:sp>
    </p:spTree>
    <p:extLst>
      <p:ext uri="{BB962C8B-B14F-4D97-AF65-F5344CB8AC3E}">
        <p14:creationId xmlns:p14="http://schemas.microsoft.com/office/powerpoint/2010/main" val="8011986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Growth mixture modeling</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919162" y="1544013"/>
            <a:ext cx="10353675" cy="4714875"/>
          </a:xfrm>
          <a:prstGeom prst="rect">
            <a:avLst/>
          </a:prstGeom>
        </p:spPr>
      </p:pic>
      <p:sp>
        <p:nvSpPr>
          <p:cNvPr id="3" name="TextBox 2"/>
          <p:cNvSpPr txBox="1"/>
          <p:nvPr/>
        </p:nvSpPr>
        <p:spPr>
          <a:xfrm>
            <a:off x="227144" y="6284316"/>
            <a:ext cx="3669248" cy="276999"/>
          </a:xfrm>
          <a:prstGeom prst="rect">
            <a:avLst/>
          </a:prstGeom>
          <a:noFill/>
        </p:spPr>
        <p:txBody>
          <a:bodyPr wrap="square" rtlCol="0">
            <a:spAutoFit/>
          </a:bodyPr>
          <a:lstStyle/>
          <a:p>
            <a:r>
              <a:rPr lang="en-US" sz="1200" dirty="0" smtClean="0"/>
              <a:t>(</a:t>
            </a:r>
            <a:r>
              <a:rPr lang="en-US" sz="1200" dirty="0" err="1" smtClean="0"/>
              <a:t>Kwong</a:t>
            </a:r>
            <a:r>
              <a:rPr lang="en-US" sz="1200" dirty="0" smtClean="0"/>
              <a:t> et al., 2019, JAMA Psych.)</a:t>
            </a:r>
            <a:endParaRPr lang="en-US" sz="1200" dirty="0"/>
          </a:p>
        </p:txBody>
      </p:sp>
      <p:sp>
        <p:nvSpPr>
          <p:cNvPr id="7" name="TextBox 6"/>
          <p:cNvSpPr txBox="1"/>
          <p:nvPr/>
        </p:nvSpPr>
        <p:spPr>
          <a:xfrm>
            <a:off x="349452" y="1063331"/>
            <a:ext cx="4671012" cy="369332"/>
          </a:xfrm>
          <a:prstGeom prst="rect">
            <a:avLst/>
          </a:prstGeom>
          <a:noFill/>
        </p:spPr>
        <p:txBody>
          <a:bodyPr wrap="square" rtlCol="0">
            <a:spAutoFit/>
          </a:bodyPr>
          <a:lstStyle/>
          <a:p>
            <a:r>
              <a:rPr lang="en-US" dirty="0" smtClean="0"/>
              <a:t>SMFQ = short mood and feelings questionnaire</a:t>
            </a:r>
            <a:endParaRPr lang="en-US" dirty="0"/>
          </a:p>
        </p:txBody>
      </p:sp>
    </p:spTree>
    <p:extLst>
      <p:ext uri="{BB962C8B-B14F-4D97-AF65-F5344CB8AC3E}">
        <p14:creationId xmlns:p14="http://schemas.microsoft.com/office/powerpoint/2010/main" val="25869200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Growth mixture modeling</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2214275" y="1016174"/>
            <a:ext cx="8283367" cy="5607530"/>
          </a:xfrm>
          <a:prstGeom prst="rect">
            <a:avLst/>
          </a:prstGeom>
        </p:spPr>
      </p:pic>
      <p:sp>
        <p:nvSpPr>
          <p:cNvPr id="7" name="TextBox 6"/>
          <p:cNvSpPr txBox="1"/>
          <p:nvPr/>
        </p:nvSpPr>
        <p:spPr>
          <a:xfrm>
            <a:off x="139781" y="6356350"/>
            <a:ext cx="3669248" cy="276999"/>
          </a:xfrm>
          <a:prstGeom prst="rect">
            <a:avLst/>
          </a:prstGeom>
          <a:noFill/>
        </p:spPr>
        <p:txBody>
          <a:bodyPr wrap="square" rtlCol="0">
            <a:spAutoFit/>
          </a:bodyPr>
          <a:lstStyle/>
          <a:p>
            <a:r>
              <a:rPr lang="en-US" sz="1200" dirty="0" smtClean="0"/>
              <a:t>(</a:t>
            </a:r>
            <a:r>
              <a:rPr lang="en-US" sz="1200" dirty="0" err="1" smtClean="0"/>
              <a:t>Kwong</a:t>
            </a:r>
            <a:r>
              <a:rPr lang="en-US" sz="1200" dirty="0" smtClean="0"/>
              <a:t> et al., 2019, JAMA Psych.)</a:t>
            </a:r>
            <a:endParaRPr lang="en-US" sz="1200" dirty="0"/>
          </a:p>
        </p:txBody>
      </p:sp>
    </p:spTree>
    <p:extLst>
      <p:ext uri="{BB962C8B-B14F-4D97-AF65-F5344CB8AC3E}">
        <p14:creationId xmlns:p14="http://schemas.microsoft.com/office/powerpoint/2010/main" val="39272531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Growth mixture modeling</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2214275" y="1016174"/>
            <a:ext cx="8283367" cy="5607530"/>
          </a:xfrm>
          <a:prstGeom prst="rect">
            <a:avLst/>
          </a:prstGeom>
        </p:spPr>
      </p:pic>
      <p:sp>
        <p:nvSpPr>
          <p:cNvPr id="7" name="TextBox 6"/>
          <p:cNvSpPr txBox="1"/>
          <p:nvPr/>
        </p:nvSpPr>
        <p:spPr>
          <a:xfrm>
            <a:off x="139781" y="6356350"/>
            <a:ext cx="3669248" cy="276999"/>
          </a:xfrm>
          <a:prstGeom prst="rect">
            <a:avLst/>
          </a:prstGeom>
          <a:noFill/>
        </p:spPr>
        <p:txBody>
          <a:bodyPr wrap="square" rtlCol="0">
            <a:spAutoFit/>
          </a:bodyPr>
          <a:lstStyle/>
          <a:p>
            <a:r>
              <a:rPr lang="en-US" sz="1200" dirty="0" smtClean="0"/>
              <a:t>(</a:t>
            </a:r>
            <a:r>
              <a:rPr lang="en-US" sz="1200" dirty="0" err="1" smtClean="0"/>
              <a:t>Kwong</a:t>
            </a:r>
            <a:r>
              <a:rPr lang="en-US" sz="1200" dirty="0" smtClean="0"/>
              <a:t> et al., 2019, JAMA Psych.)</a:t>
            </a:r>
            <a:endParaRPr lang="en-US" sz="1200" dirty="0"/>
          </a:p>
        </p:txBody>
      </p:sp>
      <p:sp>
        <p:nvSpPr>
          <p:cNvPr id="3" name="Rectangle 2"/>
          <p:cNvSpPr/>
          <p:nvPr/>
        </p:nvSpPr>
        <p:spPr>
          <a:xfrm>
            <a:off x="5113651" y="1016174"/>
            <a:ext cx="2603419" cy="27579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17070" y="3774084"/>
            <a:ext cx="2603419" cy="27579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2594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Integrative methods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59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377447" y="794869"/>
            <a:ext cx="8078379" cy="1323439"/>
          </a:xfrm>
          <a:prstGeom prst="rect">
            <a:avLst/>
          </a:prstGeom>
          <a:noFill/>
        </p:spPr>
        <p:txBody>
          <a:bodyPr wrap="square" rtlCol="0">
            <a:spAutoFit/>
          </a:bodyPr>
          <a:lstStyle/>
          <a:p>
            <a:pPr algn="ctr"/>
            <a:r>
              <a:rPr lang="en-US" sz="8000" dirty="0" smtClean="0"/>
              <a:t>Machine Learning</a:t>
            </a:r>
            <a:endParaRPr lang="en-US" sz="8000" dirty="0"/>
          </a:p>
        </p:txBody>
      </p:sp>
      <p:pic>
        <p:nvPicPr>
          <p:cNvPr id="2" name="Picture 1"/>
          <p:cNvPicPr>
            <a:picLocks noChangeAspect="1"/>
          </p:cNvPicPr>
          <p:nvPr/>
        </p:nvPicPr>
        <p:blipFill rotWithShape="1">
          <a:blip r:embed="rId3"/>
          <a:srcRect l="15582" t="22000" r="15299" b="23971"/>
          <a:stretch/>
        </p:blipFill>
        <p:spPr>
          <a:xfrm>
            <a:off x="3672840" y="1916717"/>
            <a:ext cx="4937760" cy="4734560"/>
          </a:xfrm>
          <a:prstGeom prst="rect">
            <a:avLst/>
          </a:prstGeom>
        </p:spPr>
      </p:pic>
      <p:sp>
        <p:nvSpPr>
          <p:cNvPr id="3" name="TextBox 2"/>
          <p:cNvSpPr txBox="1"/>
          <p:nvPr/>
        </p:nvSpPr>
        <p:spPr>
          <a:xfrm>
            <a:off x="9024620" y="6217850"/>
            <a:ext cx="1915160" cy="276999"/>
          </a:xfrm>
          <a:prstGeom prst="rect">
            <a:avLst/>
          </a:prstGeom>
          <a:noFill/>
        </p:spPr>
        <p:txBody>
          <a:bodyPr wrap="square" rtlCol="0">
            <a:spAutoFit/>
          </a:bodyPr>
          <a:lstStyle/>
          <a:p>
            <a:r>
              <a:rPr lang="en-US" sz="1200" dirty="0" smtClean="0"/>
              <a:t>(</a:t>
            </a:r>
            <a:r>
              <a:rPr lang="en-US" sz="1200" dirty="0" err="1" smtClean="0"/>
              <a:t>Omolog</a:t>
            </a:r>
            <a:r>
              <a:rPr lang="en-US" sz="1200" dirty="0" smtClean="0"/>
              <a:t>, 2021)</a:t>
            </a:r>
            <a:endParaRPr lang="en-US" sz="1200" dirty="0"/>
          </a:p>
        </p:txBody>
      </p:sp>
    </p:spTree>
    <p:extLst>
      <p:ext uri="{BB962C8B-B14F-4D97-AF65-F5344CB8AC3E}">
        <p14:creationId xmlns:p14="http://schemas.microsoft.com/office/powerpoint/2010/main" val="3028178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8"/>
          <p:cNvSpPr/>
          <p:nvPr/>
        </p:nvSpPr>
        <p:spPr>
          <a:xfrm>
            <a:off x="0" y="0"/>
            <a:ext cx="12192000" cy="842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38"/>
          <p:cNvSpPr txBox="1"/>
          <p:nvPr/>
        </p:nvSpPr>
        <p:spPr>
          <a:xfrm>
            <a:off x="65741" y="47813"/>
            <a:ext cx="120009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chemeClr val="lt1"/>
                </a:solidFill>
                <a:latin typeface="Calibri"/>
                <a:ea typeface="Calibri"/>
                <a:cs typeface="Calibri"/>
                <a:sym typeface="Calibri"/>
              </a:rPr>
              <a:t>Today’s Agenda</a:t>
            </a:r>
            <a:endParaRPr sz="4400">
              <a:solidFill>
                <a:schemeClr val="lt1"/>
              </a:solidFill>
              <a:latin typeface="Calibri"/>
              <a:ea typeface="Calibri"/>
              <a:cs typeface="Calibri"/>
              <a:sym typeface="Calibri"/>
            </a:endParaRPr>
          </a:p>
        </p:txBody>
      </p:sp>
      <p:sp>
        <p:nvSpPr>
          <p:cNvPr id="286" name="Google Shape;286;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287" name="Google Shape;287;p38"/>
          <p:cNvPicPr preferRelativeResize="0"/>
          <p:nvPr/>
        </p:nvPicPr>
        <p:blipFill rotWithShape="1">
          <a:blip r:embed="rId3">
            <a:alphaModFix/>
          </a:blip>
          <a:srcRect/>
          <a:stretch/>
        </p:blipFill>
        <p:spPr>
          <a:xfrm>
            <a:off x="10217716" y="86188"/>
            <a:ext cx="1733550" cy="670306"/>
          </a:xfrm>
          <a:prstGeom prst="rect">
            <a:avLst/>
          </a:prstGeom>
          <a:noFill/>
          <a:ln>
            <a:noFill/>
          </a:ln>
        </p:spPr>
      </p:pic>
      <p:sp>
        <p:nvSpPr>
          <p:cNvPr id="288" name="Google Shape;288;p38"/>
          <p:cNvSpPr/>
          <p:nvPr/>
        </p:nvSpPr>
        <p:spPr>
          <a:xfrm>
            <a:off x="3678049" y="1603650"/>
            <a:ext cx="7717200" cy="914400"/>
          </a:xfrm>
          <a:prstGeom prst="homePlate">
            <a:avLst>
              <a:gd name="adj" fmla="val 50000"/>
            </a:avLst>
          </a:prstGeom>
          <a:solidFill>
            <a:schemeClr val="lt1"/>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Integrative Research and Whole Person Modelling</a:t>
            </a:r>
          </a:p>
          <a:p>
            <a:pPr marL="0" lvl="0" indent="0" algn="l" rtl="0">
              <a:spcBef>
                <a:spcPts val="0"/>
              </a:spcBef>
              <a:spcAft>
                <a:spcPts val="0"/>
              </a:spcAft>
              <a:buNone/>
            </a:pPr>
            <a:r>
              <a:rPr lang="en-US" dirty="0" smtClean="0">
                <a:solidFill>
                  <a:srgbClr val="70AD47"/>
                </a:solidFill>
              </a:rPr>
              <a:t>Dan </a:t>
            </a:r>
            <a:r>
              <a:rPr lang="en-US" dirty="0" err="1" smtClean="0">
                <a:solidFill>
                  <a:srgbClr val="70AD47"/>
                </a:solidFill>
              </a:rPr>
              <a:t>Felsky</a:t>
            </a:r>
            <a:endParaRPr dirty="0">
              <a:solidFill>
                <a:srgbClr val="70AD47"/>
              </a:solidFill>
            </a:endParaRPr>
          </a:p>
        </p:txBody>
      </p:sp>
      <p:sp>
        <p:nvSpPr>
          <p:cNvPr id="289" name="Google Shape;289;p38"/>
          <p:cNvSpPr/>
          <p:nvPr/>
        </p:nvSpPr>
        <p:spPr>
          <a:xfrm>
            <a:off x="2396050" y="1603650"/>
            <a:ext cx="1255500" cy="914400"/>
          </a:xfrm>
          <a:prstGeom prst="rect">
            <a:avLst/>
          </a:prstGeom>
          <a:solidFill>
            <a:schemeClr val="accent6"/>
          </a:solid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9:00 am - 10:30 am</a:t>
            </a:r>
            <a:endParaRPr>
              <a:solidFill>
                <a:schemeClr val="lt1"/>
              </a:solidFill>
            </a:endParaRPr>
          </a:p>
        </p:txBody>
      </p:sp>
      <p:sp>
        <p:nvSpPr>
          <p:cNvPr id="290" name="Google Shape;290;p38"/>
          <p:cNvSpPr/>
          <p:nvPr/>
        </p:nvSpPr>
        <p:spPr>
          <a:xfrm>
            <a:off x="3678049" y="2670450"/>
            <a:ext cx="7717200" cy="914400"/>
          </a:xfrm>
          <a:prstGeom prst="homePlate">
            <a:avLst>
              <a:gd name="adj" fmla="val 50000"/>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i="1" dirty="0" smtClean="0">
                <a:solidFill>
                  <a:schemeClr val="dk1"/>
                </a:solidFill>
              </a:rPr>
              <a:t>WORKSHOP: Similarity Network Fusion (SNF) on integrative data types in </a:t>
            </a:r>
            <a:r>
              <a:rPr lang="en-US" i="1" dirty="0" err="1" smtClean="0">
                <a:solidFill>
                  <a:schemeClr val="dk1"/>
                </a:solidFill>
              </a:rPr>
              <a:t>RStudio</a:t>
            </a:r>
            <a:endParaRPr dirty="0">
              <a:solidFill>
                <a:schemeClr val="accent4"/>
              </a:solidFill>
            </a:endParaRPr>
          </a:p>
        </p:txBody>
      </p:sp>
      <p:sp>
        <p:nvSpPr>
          <p:cNvPr id="291" name="Google Shape;291;p38"/>
          <p:cNvSpPr/>
          <p:nvPr/>
        </p:nvSpPr>
        <p:spPr>
          <a:xfrm>
            <a:off x="2396050" y="2670450"/>
            <a:ext cx="1255500" cy="914400"/>
          </a:xfrm>
          <a:prstGeom prst="rect">
            <a:avLst/>
          </a:prstGeom>
          <a:solidFill>
            <a:schemeClr val="accent4"/>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10:45 am</a:t>
            </a:r>
            <a:endParaRPr>
              <a:solidFill>
                <a:schemeClr val="lt1"/>
              </a:solidFill>
            </a:endParaRPr>
          </a:p>
          <a:p>
            <a:pPr marL="0" lvl="0" indent="0" algn="l" rtl="0">
              <a:spcBef>
                <a:spcPts val="0"/>
              </a:spcBef>
              <a:spcAft>
                <a:spcPts val="0"/>
              </a:spcAft>
              <a:buNone/>
            </a:pPr>
            <a:r>
              <a:rPr lang="en-US">
                <a:solidFill>
                  <a:schemeClr val="lt1"/>
                </a:solidFill>
              </a:rPr>
              <a:t>- 12:15 pm</a:t>
            </a:r>
            <a:endParaRPr>
              <a:solidFill>
                <a:schemeClr val="lt1"/>
              </a:solidFill>
            </a:endParaRPr>
          </a:p>
        </p:txBody>
      </p:sp>
      <p:sp>
        <p:nvSpPr>
          <p:cNvPr id="292" name="Google Shape;292;p38"/>
          <p:cNvSpPr/>
          <p:nvPr/>
        </p:nvSpPr>
        <p:spPr>
          <a:xfrm>
            <a:off x="3678049" y="3965850"/>
            <a:ext cx="7717200" cy="914400"/>
          </a:xfrm>
          <a:prstGeom prst="homePlate">
            <a:avLst>
              <a:gd name="adj" fmla="val 50000"/>
            </a:avLst>
          </a:prstGeom>
          <a:solidFill>
            <a:schemeClr val="lt1"/>
          </a:solid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100"/>
            </a:pPr>
            <a:r>
              <a:rPr lang="en-US" i="1" dirty="0">
                <a:solidFill>
                  <a:schemeClr val="dk1"/>
                </a:solidFill>
              </a:rPr>
              <a:t>PANEL DISCUSSION / Q &amp; </a:t>
            </a:r>
            <a:r>
              <a:rPr lang="en-US" i="1" dirty="0" smtClean="0">
                <a:solidFill>
                  <a:schemeClr val="dk1"/>
                </a:solidFill>
              </a:rPr>
              <a:t>A</a:t>
            </a:r>
            <a:endParaRPr lang="en-US" dirty="0">
              <a:solidFill>
                <a:schemeClr val="accent5"/>
              </a:solidFill>
            </a:endParaRPr>
          </a:p>
        </p:txBody>
      </p:sp>
      <p:sp>
        <p:nvSpPr>
          <p:cNvPr id="293" name="Google Shape;293;p38"/>
          <p:cNvSpPr/>
          <p:nvPr/>
        </p:nvSpPr>
        <p:spPr>
          <a:xfrm>
            <a:off x="2396050" y="3965850"/>
            <a:ext cx="1255500" cy="914400"/>
          </a:xfrm>
          <a:prstGeom prst="rect">
            <a:avLst/>
          </a:prstGeom>
          <a:solidFill>
            <a:schemeClr val="accent5"/>
          </a:solidFill>
          <a:ln w="38100" cap="flat"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1:00 pm -  </a:t>
            </a:r>
            <a:endParaRPr/>
          </a:p>
          <a:p>
            <a:pPr marL="0" lvl="0" indent="0" algn="l" rtl="0">
              <a:spcBef>
                <a:spcPts val="0"/>
              </a:spcBef>
              <a:spcAft>
                <a:spcPts val="0"/>
              </a:spcAft>
              <a:buNone/>
            </a:pPr>
            <a:r>
              <a:rPr lang="en-US"/>
              <a:t>2:30 pm</a:t>
            </a:r>
            <a:endParaRPr/>
          </a:p>
        </p:txBody>
      </p:sp>
      <p:sp>
        <p:nvSpPr>
          <p:cNvPr id="294" name="Google Shape;294;p38"/>
          <p:cNvSpPr/>
          <p:nvPr/>
        </p:nvSpPr>
        <p:spPr>
          <a:xfrm>
            <a:off x="3678049" y="5032650"/>
            <a:ext cx="7717200" cy="914400"/>
          </a:xfrm>
          <a:prstGeom prst="homePlate">
            <a:avLst>
              <a:gd name="adj" fmla="val 50000"/>
            </a:avLst>
          </a:prstGeom>
          <a:solidFill>
            <a:schemeClr val="lt1"/>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100"/>
            </a:pPr>
            <a:r>
              <a:rPr lang="en-US" i="1" dirty="0">
                <a:solidFill>
                  <a:schemeClr val="dk1"/>
                </a:solidFill>
              </a:rPr>
              <a:t>PANEL DISCUSSION / Q &amp; A</a:t>
            </a:r>
            <a:endParaRPr lang="en-US" dirty="0">
              <a:solidFill>
                <a:schemeClr val="accent5"/>
              </a:solidFill>
            </a:endParaRPr>
          </a:p>
        </p:txBody>
      </p:sp>
      <p:sp>
        <p:nvSpPr>
          <p:cNvPr id="295" name="Google Shape;295;p38"/>
          <p:cNvSpPr/>
          <p:nvPr/>
        </p:nvSpPr>
        <p:spPr>
          <a:xfrm>
            <a:off x="2396050" y="5032650"/>
            <a:ext cx="1255500" cy="914400"/>
          </a:xfrm>
          <a:prstGeom prst="rect">
            <a:avLst/>
          </a:pr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2:45 pm - </a:t>
            </a:r>
            <a:endParaRPr>
              <a:solidFill>
                <a:schemeClr val="lt1"/>
              </a:solidFill>
            </a:endParaRPr>
          </a:p>
          <a:p>
            <a:pPr marL="0" lvl="0" indent="0" algn="l" rtl="0">
              <a:spcBef>
                <a:spcPts val="0"/>
              </a:spcBef>
              <a:spcAft>
                <a:spcPts val="0"/>
              </a:spcAft>
              <a:buNone/>
            </a:pPr>
            <a:r>
              <a:rPr lang="en-US">
                <a:solidFill>
                  <a:schemeClr val="lt1"/>
                </a:solidFill>
              </a:rPr>
              <a:t>4:15 pm</a:t>
            </a:r>
            <a:endParaRPr>
              <a:solidFill>
                <a:schemeClr val="lt1"/>
              </a:solidFill>
            </a:endParaRPr>
          </a:p>
        </p:txBody>
      </p:sp>
      <p:grpSp>
        <p:nvGrpSpPr>
          <p:cNvPr id="296" name="Google Shape;296;p38"/>
          <p:cNvGrpSpPr/>
          <p:nvPr/>
        </p:nvGrpSpPr>
        <p:grpSpPr>
          <a:xfrm>
            <a:off x="302259" y="2147778"/>
            <a:ext cx="1730593" cy="1678565"/>
            <a:chOff x="4650311" y="325246"/>
            <a:chExt cx="1828800" cy="1829100"/>
          </a:xfrm>
        </p:grpSpPr>
        <p:sp>
          <p:nvSpPr>
            <p:cNvPr id="297" name="Google Shape;297;p38"/>
            <p:cNvSpPr/>
            <p:nvPr/>
          </p:nvSpPr>
          <p:spPr>
            <a:xfrm>
              <a:off x="4650311" y="325246"/>
              <a:ext cx="1828800" cy="1829100"/>
            </a:xfrm>
            <a:prstGeom prst="ellipse">
              <a:avLst/>
            </a:prstGeom>
            <a:solidFill>
              <a:schemeClr val="lt1"/>
            </a:solidFill>
            <a:ln w="28575"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298;p38"/>
            <p:cNvPicPr preferRelativeResize="0"/>
            <p:nvPr/>
          </p:nvPicPr>
          <p:blipFill rotWithShape="1">
            <a:blip r:embed="rId4">
              <a:alphaModFix/>
            </a:blip>
            <a:srcRect b="15182"/>
            <a:stretch/>
          </p:blipFill>
          <p:spPr>
            <a:xfrm>
              <a:off x="4682314" y="401450"/>
              <a:ext cx="1764793" cy="1503985"/>
            </a:xfrm>
            <a:prstGeom prst="rect">
              <a:avLst/>
            </a:prstGeom>
            <a:noFill/>
            <a:ln>
              <a:noFill/>
            </a:ln>
          </p:spPr>
        </p:pic>
      </p:grpSp>
      <p:sp>
        <p:nvSpPr>
          <p:cNvPr id="299" name="Google Shape;299;p38"/>
          <p:cNvSpPr txBox="1"/>
          <p:nvPr/>
        </p:nvSpPr>
        <p:spPr>
          <a:xfrm>
            <a:off x="394725" y="4088900"/>
            <a:ext cx="1537500" cy="78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dirty="0">
                <a:solidFill>
                  <a:schemeClr val="dk1"/>
                </a:solidFill>
              </a:rPr>
              <a:t>Day 7</a:t>
            </a:r>
            <a:endParaRPr sz="1300" dirty="0">
              <a:solidFill>
                <a:schemeClr val="dk1"/>
              </a:solidFill>
            </a:endParaRPr>
          </a:p>
          <a:p>
            <a:pPr marL="0" lvl="0" indent="0" algn="ctr" rtl="0">
              <a:spcBef>
                <a:spcPts val="0"/>
              </a:spcBef>
              <a:spcAft>
                <a:spcPts val="0"/>
              </a:spcAft>
              <a:buClr>
                <a:schemeClr val="dk1"/>
              </a:buClr>
              <a:buSzPts val="1100"/>
              <a:buFont typeface="Arial"/>
              <a:buNone/>
            </a:pPr>
            <a:r>
              <a:rPr lang="en-US" sz="1300" dirty="0" smtClean="0">
                <a:solidFill>
                  <a:schemeClr val="dk1"/>
                </a:solidFill>
              </a:rPr>
              <a:t>Digital Health and Data Resources</a:t>
            </a:r>
            <a:endParaRPr sz="1600" dirty="0">
              <a:latin typeface="Calibri"/>
              <a:ea typeface="Calibri"/>
              <a:cs typeface="Calibri"/>
              <a:sym typeface="Calibri"/>
            </a:endParaRPr>
          </a:p>
        </p:txBody>
      </p:sp>
    </p:spTree>
    <p:extLst>
      <p:ext uri="{BB962C8B-B14F-4D97-AF65-F5344CB8AC3E}">
        <p14:creationId xmlns:p14="http://schemas.microsoft.com/office/powerpoint/2010/main" val="26345549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7721" y="120382"/>
            <a:ext cx="9963150" cy="1314450"/>
          </a:xfrm>
          <a:prstGeom prst="rect">
            <a:avLst/>
          </a:prstGeom>
        </p:spPr>
      </p:pic>
      <p:pic>
        <p:nvPicPr>
          <p:cNvPr id="5" name="Picture 4"/>
          <p:cNvPicPr>
            <a:picLocks noChangeAspect="1"/>
          </p:cNvPicPr>
          <p:nvPr/>
        </p:nvPicPr>
        <p:blipFill>
          <a:blip r:embed="rId3"/>
          <a:stretch>
            <a:fillRect/>
          </a:stretch>
        </p:blipFill>
        <p:spPr>
          <a:xfrm>
            <a:off x="381119" y="1851392"/>
            <a:ext cx="11504805" cy="3401328"/>
          </a:xfrm>
          <a:prstGeom prst="rect">
            <a:avLst/>
          </a:prstGeom>
        </p:spPr>
      </p:pic>
      <p:sp>
        <p:nvSpPr>
          <p:cNvPr id="6" name="TextBox 5"/>
          <p:cNvSpPr txBox="1"/>
          <p:nvPr/>
        </p:nvSpPr>
        <p:spPr>
          <a:xfrm>
            <a:off x="7635531" y="6278492"/>
            <a:ext cx="5410686" cy="276999"/>
          </a:xfrm>
          <a:prstGeom prst="rect">
            <a:avLst/>
          </a:prstGeom>
          <a:noFill/>
        </p:spPr>
        <p:txBody>
          <a:bodyPr wrap="square" rtlCol="0">
            <a:spAutoFit/>
          </a:bodyPr>
          <a:lstStyle/>
          <a:p>
            <a:r>
              <a:rPr lang="en-US" sz="1200" dirty="0" smtClean="0"/>
              <a:t>(Webb et al., J Consult and </a:t>
            </a:r>
            <a:r>
              <a:rPr lang="en-US" sz="1200" dirty="0" err="1" smtClean="0"/>
              <a:t>Clin</a:t>
            </a:r>
            <a:r>
              <a:rPr lang="en-US" sz="1200" dirty="0" smtClean="0"/>
              <a:t> </a:t>
            </a:r>
            <a:r>
              <a:rPr lang="en-US" sz="1200" dirty="0" err="1" smtClean="0"/>
              <a:t>Psy</a:t>
            </a:r>
            <a:r>
              <a:rPr lang="en-US" sz="1200" dirty="0" smtClean="0"/>
              <a:t>, 2020)</a:t>
            </a:r>
            <a:endParaRPr lang="en-US" sz="1200" dirty="0"/>
          </a:p>
        </p:txBody>
      </p:sp>
    </p:spTree>
    <p:extLst>
      <p:ext uri="{BB962C8B-B14F-4D97-AF65-F5344CB8AC3E}">
        <p14:creationId xmlns:p14="http://schemas.microsoft.com/office/powerpoint/2010/main" val="3205931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35531" y="6278492"/>
            <a:ext cx="5410686" cy="276999"/>
          </a:xfrm>
          <a:prstGeom prst="rect">
            <a:avLst/>
          </a:prstGeom>
          <a:noFill/>
        </p:spPr>
        <p:txBody>
          <a:bodyPr wrap="square" rtlCol="0">
            <a:spAutoFit/>
          </a:bodyPr>
          <a:lstStyle/>
          <a:p>
            <a:r>
              <a:rPr lang="en-US" sz="1200" dirty="0" smtClean="0"/>
              <a:t>(Webb et al., J Consult and </a:t>
            </a:r>
            <a:r>
              <a:rPr lang="en-US" sz="1200" dirty="0" err="1" smtClean="0"/>
              <a:t>Clin</a:t>
            </a:r>
            <a:r>
              <a:rPr lang="en-US" sz="1200" dirty="0" smtClean="0"/>
              <a:t> </a:t>
            </a:r>
            <a:r>
              <a:rPr lang="en-US" sz="1200" dirty="0" err="1" smtClean="0"/>
              <a:t>Psy</a:t>
            </a:r>
            <a:r>
              <a:rPr lang="en-US" sz="1200" dirty="0" smtClean="0"/>
              <a:t>, 2020)</a:t>
            </a:r>
            <a:endParaRPr lang="en-US" sz="1200" dirty="0"/>
          </a:p>
        </p:txBody>
      </p:sp>
      <p:pic>
        <p:nvPicPr>
          <p:cNvPr id="7" name="Picture 6"/>
          <p:cNvPicPr>
            <a:picLocks noChangeAspect="1"/>
          </p:cNvPicPr>
          <p:nvPr/>
        </p:nvPicPr>
        <p:blipFill>
          <a:blip r:embed="rId2"/>
          <a:stretch>
            <a:fillRect/>
          </a:stretch>
        </p:blipFill>
        <p:spPr>
          <a:xfrm>
            <a:off x="695173" y="1814075"/>
            <a:ext cx="5749910" cy="4085174"/>
          </a:xfrm>
          <a:prstGeom prst="rect">
            <a:avLst/>
          </a:prstGeom>
        </p:spPr>
      </p:pic>
      <p:pic>
        <p:nvPicPr>
          <p:cNvPr id="8" name="Picture 7"/>
          <p:cNvPicPr>
            <a:picLocks noChangeAspect="1"/>
          </p:cNvPicPr>
          <p:nvPr/>
        </p:nvPicPr>
        <p:blipFill>
          <a:blip r:embed="rId3"/>
          <a:stretch>
            <a:fillRect/>
          </a:stretch>
        </p:blipFill>
        <p:spPr>
          <a:xfrm>
            <a:off x="6861062" y="1762447"/>
            <a:ext cx="4175805" cy="4407793"/>
          </a:xfrm>
          <a:prstGeom prst="rect">
            <a:avLst/>
          </a:prstGeom>
        </p:spPr>
      </p:pic>
      <p:pic>
        <p:nvPicPr>
          <p:cNvPr id="9" name="Picture 8"/>
          <p:cNvPicPr>
            <a:picLocks noChangeAspect="1"/>
          </p:cNvPicPr>
          <p:nvPr/>
        </p:nvPicPr>
        <p:blipFill>
          <a:blip r:embed="rId4"/>
          <a:stretch>
            <a:fillRect/>
          </a:stretch>
        </p:blipFill>
        <p:spPr>
          <a:xfrm>
            <a:off x="1137721" y="120382"/>
            <a:ext cx="9963150" cy="1314450"/>
          </a:xfrm>
          <a:prstGeom prst="rect">
            <a:avLst/>
          </a:prstGeom>
        </p:spPr>
      </p:pic>
      <p:sp>
        <p:nvSpPr>
          <p:cNvPr id="2" name="TextBox 1"/>
          <p:cNvSpPr txBox="1"/>
          <p:nvPr/>
        </p:nvSpPr>
        <p:spPr>
          <a:xfrm>
            <a:off x="2795617" y="5997702"/>
            <a:ext cx="4158481" cy="523220"/>
          </a:xfrm>
          <a:prstGeom prst="rect">
            <a:avLst/>
          </a:prstGeom>
          <a:noFill/>
        </p:spPr>
        <p:txBody>
          <a:bodyPr wrap="square" rtlCol="0">
            <a:spAutoFit/>
          </a:bodyPr>
          <a:lstStyle/>
          <a:p>
            <a:r>
              <a:rPr lang="en-US" sz="2800" b="1" dirty="0" smtClean="0"/>
              <a:t>R</a:t>
            </a:r>
            <a:r>
              <a:rPr lang="en-US" sz="2800" b="1" baseline="30000" dirty="0" smtClean="0"/>
              <a:t>2</a:t>
            </a:r>
            <a:r>
              <a:rPr lang="en-US" sz="2800" b="1" dirty="0" smtClean="0"/>
              <a:t>=0.39</a:t>
            </a:r>
            <a:endParaRPr lang="en-US" sz="2800" b="1" dirty="0"/>
          </a:p>
        </p:txBody>
      </p:sp>
    </p:spTree>
    <p:extLst>
      <p:ext uri="{BB962C8B-B14F-4D97-AF65-F5344CB8AC3E}">
        <p14:creationId xmlns:p14="http://schemas.microsoft.com/office/powerpoint/2010/main" val="4108752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Tree-based modelling</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62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10" name="Content Placeholder 2"/>
          <p:cNvSpPr txBox="1">
            <a:spLocks/>
          </p:cNvSpPr>
          <p:nvPr/>
        </p:nvSpPr>
        <p:spPr>
          <a:xfrm>
            <a:off x="1043800" y="1901825"/>
            <a:ext cx="5052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smtClean="0">
                <a:solidFill>
                  <a:schemeClr val="tx1"/>
                </a:solidFill>
              </a:rPr>
              <a:t>Decision Tree Models:</a:t>
            </a:r>
          </a:p>
          <a:p>
            <a:r>
              <a:rPr lang="en-CA" dirty="0" smtClean="0">
                <a:solidFill>
                  <a:schemeClr val="tx1"/>
                </a:solidFill>
              </a:rPr>
              <a:t>Splits data into subsets based on decision rules at each node</a:t>
            </a:r>
          </a:p>
          <a:p>
            <a:pPr marL="0" indent="0">
              <a:buNone/>
            </a:pPr>
            <a:endParaRPr lang="en-CA" dirty="0">
              <a:solidFill>
                <a:schemeClr val="tx1"/>
              </a:solidFill>
            </a:endParaRPr>
          </a:p>
          <a:p>
            <a:pPr marL="0" indent="0">
              <a:buNone/>
            </a:pPr>
            <a:r>
              <a:rPr lang="en-CA" dirty="0" smtClean="0">
                <a:solidFill>
                  <a:schemeClr val="tx1"/>
                </a:solidFill>
              </a:rPr>
              <a:t>Flexible and easy to understand, but a “weak learner” on its own</a:t>
            </a:r>
            <a:endParaRPr lang="en-CA" dirty="0">
              <a:solidFill>
                <a:schemeClr val="tx1"/>
              </a:solidFill>
            </a:endParaRPr>
          </a:p>
        </p:txBody>
      </p:sp>
      <p:sp>
        <p:nvSpPr>
          <p:cNvPr id="11" name="Rectangle 10"/>
          <p:cNvSpPr/>
          <p:nvPr/>
        </p:nvSpPr>
        <p:spPr>
          <a:xfrm>
            <a:off x="6386151" y="1984267"/>
            <a:ext cx="5029200" cy="380952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CA" dirty="0"/>
          </a:p>
        </p:txBody>
      </p:sp>
      <p:sp>
        <p:nvSpPr>
          <p:cNvPr id="12" name="Rounded Rectangle 11"/>
          <p:cNvSpPr/>
          <p:nvPr/>
        </p:nvSpPr>
        <p:spPr>
          <a:xfrm>
            <a:off x="8445817" y="2286000"/>
            <a:ext cx="1209675" cy="74295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dirty="0" smtClean="0">
                <a:solidFill>
                  <a:schemeClr val="tx1"/>
                </a:solidFill>
              </a:rPr>
              <a:t>Four Legs</a:t>
            </a:r>
            <a:endParaRPr lang="en-CA" dirty="0">
              <a:solidFill>
                <a:schemeClr val="tx1"/>
              </a:solidFill>
            </a:endParaRPr>
          </a:p>
        </p:txBody>
      </p:sp>
      <p:sp>
        <p:nvSpPr>
          <p:cNvPr id="13" name="Rounded Rectangle 12"/>
          <p:cNvSpPr/>
          <p:nvPr/>
        </p:nvSpPr>
        <p:spPr>
          <a:xfrm>
            <a:off x="7324725" y="3521761"/>
            <a:ext cx="1457799" cy="74295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dirty="0" smtClean="0">
                <a:solidFill>
                  <a:schemeClr val="tx1"/>
                </a:solidFill>
              </a:rPr>
              <a:t>Wags tail when happy</a:t>
            </a:r>
            <a:endParaRPr lang="en-CA" dirty="0">
              <a:solidFill>
                <a:schemeClr val="tx1"/>
              </a:solidFill>
            </a:endParaRPr>
          </a:p>
        </p:txBody>
      </p:sp>
      <p:sp>
        <p:nvSpPr>
          <p:cNvPr id="14" name="Rounded Rectangle 13"/>
          <p:cNvSpPr/>
          <p:nvPr/>
        </p:nvSpPr>
        <p:spPr>
          <a:xfrm>
            <a:off x="9487376" y="3517556"/>
            <a:ext cx="1209675" cy="7429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dirty="0" smtClean="0">
                <a:solidFill>
                  <a:schemeClr val="tx1"/>
                </a:solidFill>
              </a:rPr>
              <a:t>Not a dog</a:t>
            </a:r>
          </a:p>
        </p:txBody>
      </p:sp>
      <p:sp>
        <p:nvSpPr>
          <p:cNvPr id="15" name="Rounded Rectangle 14"/>
          <p:cNvSpPr/>
          <p:nvPr/>
        </p:nvSpPr>
        <p:spPr>
          <a:xfrm>
            <a:off x="8530113" y="4757522"/>
            <a:ext cx="1209675" cy="7429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dirty="0" smtClean="0">
                <a:solidFill>
                  <a:schemeClr val="tx1"/>
                </a:solidFill>
              </a:rPr>
              <a:t>Not a dog</a:t>
            </a:r>
            <a:endParaRPr lang="en-CA" dirty="0">
              <a:solidFill>
                <a:schemeClr val="tx1"/>
              </a:solidFill>
            </a:endParaRPr>
          </a:p>
        </p:txBody>
      </p:sp>
      <p:sp>
        <p:nvSpPr>
          <p:cNvPr id="16" name="Rounded Rectangle 15"/>
          <p:cNvSpPr/>
          <p:nvPr/>
        </p:nvSpPr>
        <p:spPr>
          <a:xfrm>
            <a:off x="6750367" y="4753317"/>
            <a:ext cx="1209675" cy="7429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dirty="0" smtClean="0">
                <a:solidFill>
                  <a:schemeClr val="tx1"/>
                </a:solidFill>
              </a:rPr>
              <a:t>Dog</a:t>
            </a:r>
            <a:endParaRPr lang="en-CA" dirty="0">
              <a:solidFill>
                <a:schemeClr val="tx1"/>
              </a:solidFill>
            </a:endParaRPr>
          </a:p>
        </p:txBody>
      </p:sp>
      <p:sp>
        <p:nvSpPr>
          <p:cNvPr id="17" name="Down Arrow 16"/>
          <p:cNvSpPr/>
          <p:nvPr/>
        </p:nvSpPr>
        <p:spPr>
          <a:xfrm rot="1800000">
            <a:off x="7098378" y="4260505"/>
            <a:ext cx="234314" cy="422276"/>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8" name="Down Arrow 17"/>
          <p:cNvSpPr/>
          <p:nvPr/>
        </p:nvSpPr>
        <p:spPr>
          <a:xfrm rot="-1800000">
            <a:off x="8810763" y="4260505"/>
            <a:ext cx="234314" cy="422276"/>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9" name="Down Arrow 18"/>
          <p:cNvSpPr/>
          <p:nvPr/>
        </p:nvSpPr>
        <p:spPr>
          <a:xfrm rot="-1800000">
            <a:off x="9768025" y="3042765"/>
            <a:ext cx="234314" cy="422276"/>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0" name="Down Arrow 19"/>
          <p:cNvSpPr/>
          <p:nvPr/>
        </p:nvSpPr>
        <p:spPr>
          <a:xfrm rot="1800000">
            <a:off x="8012807" y="3042765"/>
            <a:ext cx="234314" cy="422276"/>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TextBox 20"/>
          <p:cNvSpPr txBox="1"/>
          <p:nvPr/>
        </p:nvSpPr>
        <p:spPr>
          <a:xfrm>
            <a:off x="10022905" y="2935196"/>
            <a:ext cx="468398" cy="369332"/>
          </a:xfrm>
          <a:prstGeom prst="rect">
            <a:avLst/>
          </a:prstGeom>
          <a:noFill/>
        </p:spPr>
        <p:txBody>
          <a:bodyPr wrap="none" rtlCol="0">
            <a:spAutoFit/>
          </a:bodyPr>
          <a:lstStyle/>
          <a:p>
            <a:r>
              <a:rPr lang="en-CA" dirty="0" smtClean="0">
                <a:solidFill>
                  <a:schemeClr val="bg1"/>
                </a:solidFill>
              </a:rPr>
              <a:t>No</a:t>
            </a:r>
            <a:endParaRPr lang="en-CA" dirty="0">
              <a:solidFill>
                <a:schemeClr val="bg1"/>
              </a:solidFill>
            </a:endParaRPr>
          </a:p>
        </p:txBody>
      </p:sp>
      <p:sp>
        <p:nvSpPr>
          <p:cNvPr id="22" name="TextBox 21"/>
          <p:cNvSpPr txBox="1"/>
          <p:nvPr/>
        </p:nvSpPr>
        <p:spPr>
          <a:xfrm>
            <a:off x="8900751" y="4077494"/>
            <a:ext cx="468398" cy="369332"/>
          </a:xfrm>
          <a:prstGeom prst="rect">
            <a:avLst/>
          </a:prstGeom>
          <a:noFill/>
        </p:spPr>
        <p:txBody>
          <a:bodyPr wrap="none" rtlCol="0">
            <a:spAutoFit/>
          </a:bodyPr>
          <a:lstStyle/>
          <a:p>
            <a:r>
              <a:rPr lang="en-CA" dirty="0" smtClean="0">
                <a:solidFill>
                  <a:schemeClr val="bg1"/>
                </a:solidFill>
              </a:rPr>
              <a:t>No</a:t>
            </a:r>
            <a:endParaRPr lang="en-CA" dirty="0">
              <a:solidFill>
                <a:schemeClr val="bg1"/>
              </a:solidFill>
            </a:endParaRPr>
          </a:p>
        </p:txBody>
      </p:sp>
      <p:sp>
        <p:nvSpPr>
          <p:cNvPr id="23" name="TextBox 22"/>
          <p:cNvSpPr txBox="1"/>
          <p:nvPr/>
        </p:nvSpPr>
        <p:spPr>
          <a:xfrm>
            <a:off x="7512487" y="2954549"/>
            <a:ext cx="512897" cy="369332"/>
          </a:xfrm>
          <a:prstGeom prst="rect">
            <a:avLst/>
          </a:prstGeom>
          <a:noFill/>
        </p:spPr>
        <p:txBody>
          <a:bodyPr wrap="none" rtlCol="0">
            <a:spAutoFit/>
          </a:bodyPr>
          <a:lstStyle/>
          <a:p>
            <a:r>
              <a:rPr lang="en-CA" dirty="0" smtClean="0">
                <a:solidFill>
                  <a:schemeClr val="bg1"/>
                </a:solidFill>
              </a:rPr>
              <a:t>Yes</a:t>
            </a:r>
            <a:endParaRPr lang="en-CA" dirty="0">
              <a:solidFill>
                <a:schemeClr val="bg1"/>
              </a:solidFill>
            </a:endParaRPr>
          </a:p>
        </p:txBody>
      </p:sp>
      <p:sp>
        <p:nvSpPr>
          <p:cNvPr id="24" name="TextBox 23"/>
          <p:cNvSpPr txBox="1"/>
          <p:nvPr/>
        </p:nvSpPr>
        <p:spPr>
          <a:xfrm>
            <a:off x="6653265" y="4139682"/>
            <a:ext cx="512897" cy="369332"/>
          </a:xfrm>
          <a:prstGeom prst="rect">
            <a:avLst/>
          </a:prstGeom>
          <a:noFill/>
        </p:spPr>
        <p:txBody>
          <a:bodyPr wrap="none" rtlCol="0">
            <a:spAutoFit/>
          </a:bodyPr>
          <a:lstStyle/>
          <a:p>
            <a:r>
              <a:rPr lang="en-CA" dirty="0" smtClean="0">
                <a:solidFill>
                  <a:schemeClr val="bg1"/>
                </a:solidFill>
              </a:rPr>
              <a:t>Yes</a:t>
            </a:r>
            <a:endParaRPr lang="en-CA" dirty="0">
              <a:solidFill>
                <a:schemeClr val="bg1"/>
              </a:solidFill>
            </a:endParaRPr>
          </a:p>
        </p:txBody>
      </p:sp>
    </p:spTree>
    <p:extLst>
      <p:ext uri="{BB962C8B-B14F-4D97-AF65-F5344CB8AC3E}">
        <p14:creationId xmlns:p14="http://schemas.microsoft.com/office/powerpoint/2010/main" val="13365799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XGboost</a:t>
            </a:r>
            <a:r>
              <a:rPr lang="en-US" sz="4400" dirty="0" smtClean="0">
                <a:solidFill>
                  <a:schemeClr val="bg1"/>
                </a:solidFill>
              </a:rPr>
              <a:t> + SHAP</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63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Rectangle 6"/>
          <p:cNvSpPr/>
          <p:nvPr/>
        </p:nvSpPr>
        <p:spPr>
          <a:xfrm>
            <a:off x="6934200" y="1758199"/>
            <a:ext cx="4937760" cy="400114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CA" dirty="0"/>
          </a:p>
        </p:txBody>
      </p:sp>
      <p:sp>
        <p:nvSpPr>
          <p:cNvPr id="9" name="Freeform 8"/>
          <p:cNvSpPr/>
          <p:nvPr/>
        </p:nvSpPr>
        <p:spPr>
          <a:xfrm>
            <a:off x="7437120" y="1996440"/>
            <a:ext cx="4008120" cy="3181385"/>
          </a:xfrm>
          <a:custGeom>
            <a:avLst/>
            <a:gdLst>
              <a:gd name="connsiteX0" fmla="*/ 0 w 4008120"/>
              <a:gd name="connsiteY0" fmla="*/ 0 h 3181385"/>
              <a:gd name="connsiteX1" fmla="*/ 320040 w 4008120"/>
              <a:gd name="connsiteY1" fmla="*/ 502920 h 3181385"/>
              <a:gd name="connsiteX2" fmla="*/ 518160 w 4008120"/>
              <a:gd name="connsiteY2" fmla="*/ 914400 h 3181385"/>
              <a:gd name="connsiteX3" fmla="*/ 784860 w 4008120"/>
              <a:gd name="connsiteY3" fmla="*/ 1424940 h 3181385"/>
              <a:gd name="connsiteX4" fmla="*/ 1219200 w 4008120"/>
              <a:gd name="connsiteY4" fmla="*/ 1676400 h 3181385"/>
              <a:gd name="connsiteX5" fmla="*/ 1424940 w 4008120"/>
              <a:gd name="connsiteY5" fmla="*/ 2004060 h 3181385"/>
              <a:gd name="connsiteX6" fmla="*/ 1874520 w 4008120"/>
              <a:gd name="connsiteY6" fmla="*/ 2346960 h 3181385"/>
              <a:gd name="connsiteX7" fmla="*/ 2171700 w 4008120"/>
              <a:gd name="connsiteY7" fmla="*/ 2750820 h 3181385"/>
              <a:gd name="connsiteX8" fmla="*/ 2857500 w 4008120"/>
              <a:gd name="connsiteY8" fmla="*/ 3078480 h 3181385"/>
              <a:gd name="connsiteX9" fmla="*/ 4008120 w 4008120"/>
              <a:gd name="connsiteY9" fmla="*/ 3177540 h 318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8120" h="3181385">
                <a:moveTo>
                  <a:pt x="0" y="0"/>
                </a:moveTo>
                <a:cubicBezTo>
                  <a:pt x="116840" y="175260"/>
                  <a:pt x="233680" y="350520"/>
                  <a:pt x="320040" y="502920"/>
                </a:cubicBezTo>
                <a:cubicBezTo>
                  <a:pt x="406400" y="655320"/>
                  <a:pt x="440690" y="760730"/>
                  <a:pt x="518160" y="914400"/>
                </a:cubicBezTo>
                <a:cubicBezTo>
                  <a:pt x="595630" y="1068070"/>
                  <a:pt x="668020" y="1297940"/>
                  <a:pt x="784860" y="1424940"/>
                </a:cubicBezTo>
                <a:cubicBezTo>
                  <a:pt x="901700" y="1551940"/>
                  <a:pt x="1112520" y="1579880"/>
                  <a:pt x="1219200" y="1676400"/>
                </a:cubicBezTo>
                <a:cubicBezTo>
                  <a:pt x="1325880" y="1772920"/>
                  <a:pt x="1315720" y="1892300"/>
                  <a:pt x="1424940" y="2004060"/>
                </a:cubicBezTo>
                <a:cubicBezTo>
                  <a:pt x="1534160" y="2115820"/>
                  <a:pt x="1750060" y="2222500"/>
                  <a:pt x="1874520" y="2346960"/>
                </a:cubicBezTo>
                <a:cubicBezTo>
                  <a:pt x="1998980" y="2471420"/>
                  <a:pt x="2007870" y="2628900"/>
                  <a:pt x="2171700" y="2750820"/>
                </a:cubicBezTo>
                <a:cubicBezTo>
                  <a:pt x="2335530" y="2872740"/>
                  <a:pt x="2551430" y="3007360"/>
                  <a:pt x="2857500" y="3078480"/>
                </a:cubicBezTo>
                <a:cubicBezTo>
                  <a:pt x="3163570" y="3149600"/>
                  <a:pt x="3743960" y="3195320"/>
                  <a:pt x="4008120" y="3177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ontent Placeholder 2"/>
          <p:cNvSpPr>
            <a:spLocks noGrp="1"/>
          </p:cNvSpPr>
          <p:nvPr>
            <p:ph idx="1"/>
          </p:nvPr>
        </p:nvSpPr>
        <p:spPr>
          <a:xfrm>
            <a:off x="575339" y="1272419"/>
            <a:ext cx="5719282" cy="4852987"/>
          </a:xfrm>
        </p:spPr>
        <p:txBody>
          <a:bodyPr>
            <a:normAutofit fontScale="92500" lnSpcReduction="10000"/>
          </a:bodyPr>
          <a:lstStyle/>
          <a:p>
            <a:pPr marL="0" indent="0">
              <a:buNone/>
            </a:pPr>
            <a:r>
              <a:rPr lang="en-CA" b="1" dirty="0" smtClean="0"/>
              <a:t>Boosting:</a:t>
            </a:r>
          </a:p>
          <a:p>
            <a:r>
              <a:rPr lang="en-CA" dirty="0" smtClean="0"/>
              <a:t>Iteratively fits new models on the residuals of the previous model, to compensate for prediction error</a:t>
            </a:r>
          </a:p>
          <a:p>
            <a:r>
              <a:rPr lang="en-CA" dirty="0" smtClean="0"/>
              <a:t>Implemented through </a:t>
            </a:r>
            <a:r>
              <a:rPr lang="en-CA" dirty="0" err="1" smtClean="0"/>
              <a:t>eXtreme</a:t>
            </a:r>
            <a:r>
              <a:rPr lang="en-CA" dirty="0" smtClean="0"/>
              <a:t> Gradient </a:t>
            </a:r>
            <a:r>
              <a:rPr lang="en-CA" dirty="0"/>
              <a:t>Boosting (</a:t>
            </a:r>
            <a:r>
              <a:rPr lang="en-CA" dirty="0" err="1" smtClean="0"/>
              <a:t>XGBoost</a:t>
            </a:r>
            <a:r>
              <a:rPr lang="en-CA" dirty="0" smtClean="0"/>
              <a:t>)</a:t>
            </a:r>
          </a:p>
          <a:p>
            <a:pPr marL="0" indent="0">
              <a:buNone/>
            </a:pPr>
            <a:endParaRPr lang="en-CA" dirty="0" smtClean="0"/>
          </a:p>
          <a:p>
            <a:pPr marL="0" indent="0">
              <a:buNone/>
            </a:pPr>
            <a:r>
              <a:rPr lang="en-CA" b="1" dirty="0" smtClean="0"/>
              <a:t>Interpretation: SHAP values</a:t>
            </a:r>
            <a:endParaRPr lang="en-CA" b="1" dirty="0"/>
          </a:p>
          <a:p>
            <a:r>
              <a:rPr lang="en-CA" dirty="0"/>
              <a:t>Measures the relative contribution of a feature to an individual predicted value, compared to the average prediction for the </a:t>
            </a:r>
            <a:r>
              <a:rPr lang="en-CA" dirty="0" smtClean="0"/>
              <a:t>dataset</a:t>
            </a:r>
          </a:p>
          <a:p>
            <a:endParaRPr lang="en-CA" dirty="0"/>
          </a:p>
        </p:txBody>
      </p:sp>
      <p:cxnSp>
        <p:nvCxnSpPr>
          <p:cNvPr id="11" name="Straight Arrow Connector 10"/>
          <p:cNvCxnSpPr/>
          <p:nvPr/>
        </p:nvCxnSpPr>
        <p:spPr>
          <a:xfrm flipH="1" flipV="1">
            <a:off x="7236461" y="1871981"/>
            <a:ext cx="32518" cy="3523826"/>
          </a:xfrm>
          <a:prstGeom prst="straightConnector1">
            <a:avLst/>
          </a:prstGeom>
          <a:ln w="1270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268979" y="5395807"/>
            <a:ext cx="4448345" cy="0"/>
          </a:xfrm>
          <a:prstGeom prst="straightConnector1">
            <a:avLst/>
          </a:prstGeom>
          <a:ln w="1270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663941" y="3292143"/>
            <a:ext cx="986554" cy="5697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4" name="Oval 13"/>
          <p:cNvSpPr/>
          <p:nvPr/>
        </p:nvSpPr>
        <p:spPr>
          <a:xfrm>
            <a:off x="8860222" y="3391137"/>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8933109" y="3497050"/>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8790280" y="3497049"/>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8998042" y="3612996"/>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8910249" y="3612996"/>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8744561" y="3614487"/>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8822456" y="3612996"/>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Connector 20"/>
          <p:cNvCxnSpPr>
            <a:stCxn id="16" idx="0"/>
            <a:endCxn id="14" idx="3"/>
          </p:cNvCxnSpPr>
          <p:nvPr/>
        </p:nvCxnSpPr>
        <p:spPr>
          <a:xfrm flipV="1">
            <a:off x="8813140" y="3450611"/>
            <a:ext cx="53777" cy="464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5" idx="0"/>
            <a:endCxn id="14" idx="5"/>
          </p:cNvCxnSpPr>
          <p:nvPr/>
        </p:nvCxnSpPr>
        <p:spPr>
          <a:xfrm flipH="1" flipV="1">
            <a:off x="8899246" y="3450611"/>
            <a:ext cx="56723" cy="4643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9" idx="0"/>
            <a:endCxn id="16" idx="3"/>
          </p:cNvCxnSpPr>
          <p:nvPr/>
        </p:nvCxnSpPr>
        <p:spPr>
          <a:xfrm flipV="1">
            <a:off x="8767421" y="3556523"/>
            <a:ext cx="29554" cy="5796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840028" y="3603170"/>
            <a:ext cx="316" cy="9826"/>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6" idx="4"/>
            <a:endCxn id="20" idx="0"/>
          </p:cNvCxnSpPr>
          <p:nvPr/>
        </p:nvCxnSpPr>
        <p:spPr>
          <a:xfrm>
            <a:off x="8813140" y="3566727"/>
            <a:ext cx="32176" cy="4626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5" idx="4"/>
            <a:endCxn id="18" idx="0"/>
          </p:cNvCxnSpPr>
          <p:nvPr/>
        </p:nvCxnSpPr>
        <p:spPr>
          <a:xfrm flipH="1">
            <a:off x="8933109" y="3566728"/>
            <a:ext cx="22860" cy="4626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7" idx="0"/>
          </p:cNvCxnSpPr>
          <p:nvPr/>
        </p:nvCxnSpPr>
        <p:spPr>
          <a:xfrm flipH="1" flipV="1">
            <a:off x="8978828" y="3566727"/>
            <a:ext cx="42074" cy="4626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9381377" y="3391137"/>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p:cNvSpPr/>
          <p:nvPr/>
        </p:nvSpPr>
        <p:spPr>
          <a:xfrm>
            <a:off x="9454264" y="3497050"/>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9311435" y="3497049"/>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p:cNvSpPr/>
          <p:nvPr/>
        </p:nvSpPr>
        <p:spPr>
          <a:xfrm>
            <a:off x="9519197" y="3612996"/>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p:cNvSpPr/>
          <p:nvPr/>
        </p:nvSpPr>
        <p:spPr>
          <a:xfrm>
            <a:off x="9431404" y="3612996"/>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Oval 32"/>
          <p:cNvSpPr/>
          <p:nvPr/>
        </p:nvSpPr>
        <p:spPr>
          <a:xfrm>
            <a:off x="9265716" y="3614487"/>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p:cNvSpPr/>
          <p:nvPr/>
        </p:nvSpPr>
        <p:spPr>
          <a:xfrm>
            <a:off x="9343611" y="3612996"/>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5" name="Straight Connector 34"/>
          <p:cNvCxnSpPr>
            <a:stCxn id="30" idx="0"/>
            <a:endCxn id="28" idx="3"/>
          </p:cNvCxnSpPr>
          <p:nvPr/>
        </p:nvCxnSpPr>
        <p:spPr>
          <a:xfrm flipV="1">
            <a:off x="9334295" y="3450611"/>
            <a:ext cx="53777" cy="46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9" idx="0"/>
            <a:endCxn id="28" idx="5"/>
          </p:cNvCxnSpPr>
          <p:nvPr/>
        </p:nvCxnSpPr>
        <p:spPr>
          <a:xfrm flipH="1" flipV="1">
            <a:off x="9420401" y="3450611"/>
            <a:ext cx="56723" cy="46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3" idx="0"/>
            <a:endCxn id="30" idx="3"/>
          </p:cNvCxnSpPr>
          <p:nvPr/>
        </p:nvCxnSpPr>
        <p:spPr>
          <a:xfrm flipV="1">
            <a:off x="9288576" y="3556523"/>
            <a:ext cx="29554" cy="57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9361183" y="3603170"/>
            <a:ext cx="316" cy="9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0" idx="4"/>
            <a:endCxn id="34" idx="0"/>
          </p:cNvCxnSpPr>
          <p:nvPr/>
        </p:nvCxnSpPr>
        <p:spPr>
          <a:xfrm>
            <a:off x="9334295" y="3566727"/>
            <a:ext cx="32176" cy="46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9" idx="4"/>
            <a:endCxn id="32" idx="0"/>
          </p:cNvCxnSpPr>
          <p:nvPr/>
        </p:nvCxnSpPr>
        <p:spPr>
          <a:xfrm flipH="1">
            <a:off x="9454264" y="3566728"/>
            <a:ext cx="22860" cy="46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1" idx="0"/>
          </p:cNvCxnSpPr>
          <p:nvPr/>
        </p:nvCxnSpPr>
        <p:spPr>
          <a:xfrm flipH="1" flipV="1">
            <a:off x="9499983" y="3566727"/>
            <a:ext cx="42074" cy="46269"/>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7855542" y="2270583"/>
            <a:ext cx="620935" cy="4959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43" name="Oval 42"/>
          <p:cNvSpPr/>
          <p:nvPr/>
        </p:nvSpPr>
        <p:spPr>
          <a:xfrm>
            <a:off x="8120291" y="2353174"/>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8193178" y="2459087"/>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8050349" y="2459086"/>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8258111" y="2575033"/>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p:cNvSpPr/>
          <p:nvPr/>
        </p:nvSpPr>
        <p:spPr>
          <a:xfrm>
            <a:off x="8170318" y="2575033"/>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8004630" y="2576524"/>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8082525" y="2575033"/>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0" name="Straight Connector 49"/>
          <p:cNvCxnSpPr>
            <a:stCxn id="45" idx="0"/>
            <a:endCxn id="43" idx="3"/>
          </p:cNvCxnSpPr>
          <p:nvPr/>
        </p:nvCxnSpPr>
        <p:spPr>
          <a:xfrm flipV="1">
            <a:off x="8073209" y="2412648"/>
            <a:ext cx="53777" cy="464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4" idx="0"/>
            <a:endCxn id="43" idx="5"/>
          </p:cNvCxnSpPr>
          <p:nvPr/>
        </p:nvCxnSpPr>
        <p:spPr>
          <a:xfrm flipH="1" flipV="1">
            <a:off x="8159315" y="2412648"/>
            <a:ext cx="56723" cy="4643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8" idx="0"/>
            <a:endCxn id="45" idx="3"/>
          </p:cNvCxnSpPr>
          <p:nvPr/>
        </p:nvCxnSpPr>
        <p:spPr>
          <a:xfrm flipV="1">
            <a:off x="8027490" y="2518560"/>
            <a:ext cx="29554" cy="5796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100097" y="2565207"/>
            <a:ext cx="316" cy="9826"/>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5" idx="4"/>
            <a:endCxn id="49" idx="0"/>
          </p:cNvCxnSpPr>
          <p:nvPr/>
        </p:nvCxnSpPr>
        <p:spPr>
          <a:xfrm>
            <a:off x="8073209" y="2528764"/>
            <a:ext cx="32176" cy="4626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4" idx="4"/>
            <a:endCxn id="47" idx="0"/>
          </p:cNvCxnSpPr>
          <p:nvPr/>
        </p:nvCxnSpPr>
        <p:spPr>
          <a:xfrm flipH="1">
            <a:off x="8193178" y="2528765"/>
            <a:ext cx="22860" cy="4626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6" idx="0"/>
          </p:cNvCxnSpPr>
          <p:nvPr/>
        </p:nvCxnSpPr>
        <p:spPr>
          <a:xfrm flipH="1" flipV="1">
            <a:off x="8238897" y="2528764"/>
            <a:ext cx="42074" cy="4626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864513" y="4299850"/>
            <a:ext cx="905933" cy="7252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8" name="Oval 57"/>
          <p:cNvSpPr/>
          <p:nvPr/>
        </p:nvSpPr>
        <p:spPr>
          <a:xfrm>
            <a:off x="10004397" y="4336444"/>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Oval 58"/>
          <p:cNvSpPr/>
          <p:nvPr/>
        </p:nvSpPr>
        <p:spPr>
          <a:xfrm>
            <a:off x="10077284" y="4442357"/>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Oval 59"/>
          <p:cNvSpPr/>
          <p:nvPr/>
        </p:nvSpPr>
        <p:spPr>
          <a:xfrm>
            <a:off x="9934455" y="4442356"/>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Oval 60"/>
          <p:cNvSpPr/>
          <p:nvPr/>
        </p:nvSpPr>
        <p:spPr>
          <a:xfrm>
            <a:off x="10142217" y="4558303"/>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Oval 61"/>
          <p:cNvSpPr/>
          <p:nvPr/>
        </p:nvSpPr>
        <p:spPr>
          <a:xfrm>
            <a:off x="10054424" y="4558303"/>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Oval 62"/>
          <p:cNvSpPr/>
          <p:nvPr/>
        </p:nvSpPr>
        <p:spPr>
          <a:xfrm>
            <a:off x="9888736" y="4559794"/>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Oval 63"/>
          <p:cNvSpPr/>
          <p:nvPr/>
        </p:nvSpPr>
        <p:spPr>
          <a:xfrm>
            <a:off x="9966631" y="4558303"/>
            <a:ext cx="45719" cy="6967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5" name="Straight Connector 64"/>
          <p:cNvCxnSpPr>
            <a:stCxn id="60" idx="0"/>
            <a:endCxn id="58" idx="3"/>
          </p:cNvCxnSpPr>
          <p:nvPr/>
        </p:nvCxnSpPr>
        <p:spPr>
          <a:xfrm flipV="1">
            <a:off x="9957315" y="4395918"/>
            <a:ext cx="53777" cy="4643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9" idx="0"/>
            <a:endCxn id="58" idx="5"/>
          </p:cNvCxnSpPr>
          <p:nvPr/>
        </p:nvCxnSpPr>
        <p:spPr>
          <a:xfrm flipH="1" flipV="1">
            <a:off x="10043421" y="4395918"/>
            <a:ext cx="56723" cy="4643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3" idx="0"/>
            <a:endCxn id="60" idx="3"/>
          </p:cNvCxnSpPr>
          <p:nvPr/>
        </p:nvCxnSpPr>
        <p:spPr>
          <a:xfrm flipV="1">
            <a:off x="9911596" y="4501830"/>
            <a:ext cx="29554" cy="5796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9984203" y="4548477"/>
            <a:ext cx="316" cy="9826"/>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0" idx="4"/>
            <a:endCxn id="64" idx="0"/>
          </p:cNvCxnSpPr>
          <p:nvPr/>
        </p:nvCxnSpPr>
        <p:spPr>
          <a:xfrm>
            <a:off x="9957315" y="4512034"/>
            <a:ext cx="32176" cy="4626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9" idx="4"/>
            <a:endCxn id="62" idx="0"/>
          </p:cNvCxnSpPr>
          <p:nvPr/>
        </p:nvCxnSpPr>
        <p:spPr>
          <a:xfrm flipH="1">
            <a:off x="10077284" y="4512035"/>
            <a:ext cx="22860" cy="4626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1" idx="0"/>
          </p:cNvCxnSpPr>
          <p:nvPr/>
        </p:nvCxnSpPr>
        <p:spPr>
          <a:xfrm flipH="1" flipV="1">
            <a:off x="10123003" y="4512034"/>
            <a:ext cx="42074" cy="4626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0525552" y="4336444"/>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val 72"/>
          <p:cNvSpPr/>
          <p:nvPr/>
        </p:nvSpPr>
        <p:spPr>
          <a:xfrm>
            <a:off x="10598439" y="4442357"/>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Oval 73"/>
          <p:cNvSpPr/>
          <p:nvPr/>
        </p:nvSpPr>
        <p:spPr>
          <a:xfrm>
            <a:off x="10455610" y="4442356"/>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p:cNvSpPr/>
          <p:nvPr/>
        </p:nvSpPr>
        <p:spPr>
          <a:xfrm>
            <a:off x="10663372" y="4558303"/>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Oval 75"/>
          <p:cNvSpPr/>
          <p:nvPr/>
        </p:nvSpPr>
        <p:spPr>
          <a:xfrm>
            <a:off x="10575579" y="4558303"/>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Oval 76"/>
          <p:cNvSpPr/>
          <p:nvPr/>
        </p:nvSpPr>
        <p:spPr>
          <a:xfrm>
            <a:off x="10409891" y="4559794"/>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Oval 77"/>
          <p:cNvSpPr/>
          <p:nvPr/>
        </p:nvSpPr>
        <p:spPr>
          <a:xfrm>
            <a:off x="10487786" y="4558303"/>
            <a:ext cx="45719" cy="6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9" name="Straight Connector 78"/>
          <p:cNvCxnSpPr>
            <a:stCxn id="74" idx="0"/>
            <a:endCxn id="72" idx="3"/>
          </p:cNvCxnSpPr>
          <p:nvPr/>
        </p:nvCxnSpPr>
        <p:spPr>
          <a:xfrm flipV="1">
            <a:off x="10478470" y="4395918"/>
            <a:ext cx="53777" cy="46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3" idx="0"/>
            <a:endCxn id="72" idx="5"/>
          </p:cNvCxnSpPr>
          <p:nvPr/>
        </p:nvCxnSpPr>
        <p:spPr>
          <a:xfrm flipH="1" flipV="1">
            <a:off x="10564576" y="4395918"/>
            <a:ext cx="56723" cy="46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7" idx="0"/>
            <a:endCxn id="74" idx="3"/>
          </p:cNvCxnSpPr>
          <p:nvPr/>
        </p:nvCxnSpPr>
        <p:spPr>
          <a:xfrm flipV="1">
            <a:off x="10432751" y="4501830"/>
            <a:ext cx="29554" cy="57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10505358" y="4548477"/>
            <a:ext cx="316" cy="9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74" idx="4"/>
            <a:endCxn id="78" idx="0"/>
          </p:cNvCxnSpPr>
          <p:nvPr/>
        </p:nvCxnSpPr>
        <p:spPr>
          <a:xfrm>
            <a:off x="10478470" y="4512034"/>
            <a:ext cx="32176" cy="46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73" idx="4"/>
            <a:endCxn id="76" idx="0"/>
          </p:cNvCxnSpPr>
          <p:nvPr/>
        </p:nvCxnSpPr>
        <p:spPr>
          <a:xfrm flipH="1">
            <a:off x="10598439" y="4512035"/>
            <a:ext cx="22860" cy="46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5" idx="0"/>
          </p:cNvCxnSpPr>
          <p:nvPr/>
        </p:nvCxnSpPr>
        <p:spPr>
          <a:xfrm flipH="1" flipV="1">
            <a:off x="10644158" y="4512034"/>
            <a:ext cx="42074" cy="46269"/>
          </a:xfrm>
          <a:prstGeom prst="line">
            <a:avLst/>
          </a:prstGeom>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10271607" y="4652597"/>
            <a:ext cx="45719" cy="69678"/>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Oval 86"/>
          <p:cNvSpPr/>
          <p:nvPr/>
        </p:nvSpPr>
        <p:spPr>
          <a:xfrm>
            <a:off x="10344494" y="4758510"/>
            <a:ext cx="45719" cy="69678"/>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Oval 87"/>
          <p:cNvSpPr/>
          <p:nvPr/>
        </p:nvSpPr>
        <p:spPr>
          <a:xfrm>
            <a:off x="10201665" y="4758509"/>
            <a:ext cx="45719" cy="69678"/>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Oval 88"/>
          <p:cNvSpPr/>
          <p:nvPr/>
        </p:nvSpPr>
        <p:spPr>
          <a:xfrm>
            <a:off x="10409427" y="4874456"/>
            <a:ext cx="45719" cy="69678"/>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Oval 89"/>
          <p:cNvSpPr/>
          <p:nvPr/>
        </p:nvSpPr>
        <p:spPr>
          <a:xfrm>
            <a:off x="10321634" y="4874456"/>
            <a:ext cx="45719" cy="69678"/>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1" name="Oval 90"/>
          <p:cNvSpPr/>
          <p:nvPr/>
        </p:nvSpPr>
        <p:spPr>
          <a:xfrm>
            <a:off x="10155946" y="4875947"/>
            <a:ext cx="45719" cy="69678"/>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2" name="Oval 91"/>
          <p:cNvSpPr/>
          <p:nvPr/>
        </p:nvSpPr>
        <p:spPr>
          <a:xfrm>
            <a:off x="10233841" y="4874456"/>
            <a:ext cx="45719" cy="69678"/>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3" name="Straight Connector 92"/>
          <p:cNvCxnSpPr>
            <a:stCxn id="88" idx="0"/>
            <a:endCxn id="86" idx="3"/>
          </p:cNvCxnSpPr>
          <p:nvPr/>
        </p:nvCxnSpPr>
        <p:spPr>
          <a:xfrm flipV="1">
            <a:off x="10224525" y="4712071"/>
            <a:ext cx="53777" cy="464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87" idx="0"/>
            <a:endCxn id="86" idx="5"/>
          </p:cNvCxnSpPr>
          <p:nvPr/>
        </p:nvCxnSpPr>
        <p:spPr>
          <a:xfrm flipH="1" flipV="1">
            <a:off x="10310631" y="4712071"/>
            <a:ext cx="56723" cy="46439"/>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1" idx="0"/>
            <a:endCxn id="88" idx="3"/>
          </p:cNvCxnSpPr>
          <p:nvPr/>
        </p:nvCxnSpPr>
        <p:spPr>
          <a:xfrm flipV="1">
            <a:off x="10178806" y="4817983"/>
            <a:ext cx="29554" cy="5796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0251413" y="4864630"/>
            <a:ext cx="316" cy="9826"/>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88" idx="4"/>
            <a:endCxn id="92" idx="0"/>
          </p:cNvCxnSpPr>
          <p:nvPr/>
        </p:nvCxnSpPr>
        <p:spPr>
          <a:xfrm>
            <a:off x="10224525" y="4828187"/>
            <a:ext cx="32176" cy="46269"/>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7" idx="4"/>
            <a:endCxn id="90" idx="0"/>
          </p:cNvCxnSpPr>
          <p:nvPr/>
        </p:nvCxnSpPr>
        <p:spPr>
          <a:xfrm flipH="1">
            <a:off x="10344494" y="4828188"/>
            <a:ext cx="22860" cy="4626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9" idx="0"/>
          </p:cNvCxnSpPr>
          <p:nvPr/>
        </p:nvCxnSpPr>
        <p:spPr>
          <a:xfrm flipH="1" flipV="1">
            <a:off x="10390213" y="4828187"/>
            <a:ext cx="42074" cy="46269"/>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9021953" y="3391137"/>
            <a:ext cx="276038" cy="307777"/>
          </a:xfrm>
          <a:prstGeom prst="rect">
            <a:avLst/>
          </a:prstGeom>
          <a:noFill/>
        </p:spPr>
        <p:txBody>
          <a:bodyPr wrap="none" rtlCol="0">
            <a:spAutoFit/>
          </a:bodyPr>
          <a:lstStyle/>
          <a:p>
            <a:r>
              <a:rPr lang="en-CA" sz="1400" dirty="0" smtClean="0">
                <a:solidFill>
                  <a:schemeClr val="bg1"/>
                </a:solidFill>
              </a:rPr>
              <a:t>+</a:t>
            </a:r>
            <a:endParaRPr lang="en-CA" dirty="0">
              <a:solidFill>
                <a:schemeClr val="bg1"/>
              </a:solidFill>
            </a:endParaRPr>
          </a:p>
        </p:txBody>
      </p:sp>
      <p:sp>
        <p:nvSpPr>
          <p:cNvPr id="101" name="TextBox 100"/>
          <p:cNvSpPr txBox="1"/>
          <p:nvPr/>
        </p:nvSpPr>
        <p:spPr>
          <a:xfrm>
            <a:off x="10160895" y="4325501"/>
            <a:ext cx="276038" cy="307777"/>
          </a:xfrm>
          <a:prstGeom prst="rect">
            <a:avLst/>
          </a:prstGeom>
          <a:noFill/>
        </p:spPr>
        <p:txBody>
          <a:bodyPr wrap="none" rtlCol="0">
            <a:spAutoFit/>
          </a:bodyPr>
          <a:lstStyle/>
          <a:p>
            <a:r>
              <a:rPr lang="en-CA" sz="1400" dirty="0" smtClean="0">
                <a:solidFill>
                  <a:schemeClr val="bg1"/>
                </a:solidFill>
              </a:rPr>
              <a:t>+</a:t>
            </a:r>
            <a:endParaRPr lang="en-CA" dirty="0">
              <a:solidFill>
                <a:schemeClr val="bg1"/>
              </a:solidFill>
            </a:endParaRPr>
          </a:p>
        </p:txBody>
      </p:sp>
      <p:sp>
        <p:nvSpPr>
          <p:cNvPr id="102" name="TextBox 101"/>
          <p:cNvSpPr txBox="1"/>
          <p:nvPr/>
        </p:nvSpPr>
        <p:spPr>
          <a:xfrm>
            <a:off x="9911595" y="4635720"/>
            <a:ext cx="276038" cy="307777"/>
          </a:xfrm>
          <a:prstGeom prst="rect">
            <a:avLst/>
          </a:prstGeom>
          <a:noFill/>
        </p:spPr>
        <p:txBody>
          <a:bodyPr wrap="none" rtlCol="0">
            <a:spAutoFit/>
          </a:bodyPr>
          <a:lstStyle/>
          <a:p>
            <a:r>
              <a:rPr lang="en-CA" sz="1400" dirty="0" smtClean="0">
                <a:solidFill>
                  <a:schemeClr val="bg1"/>
                </a:solidFill>
              </a:rPr>
              <a:t>+</a:t>
            </a:r>
            <a:endParaRPr lang="en-CA" dirty="0">
              <a:solidFill>
                <a:schemeClr val="bg1"/>
              </a:solidFill>
            </a:endParaRPr>
          </a:p>
        </p:txBody>
      </p:sp>
      <p:sp>
        <p:nvSpPr>
          <p:cNvPr id="103" name="Rectangle 102"/>
          <p:cNvSpPr/>
          <p:nvPr/>
        </p:nvSpPr>
        <p:spPr>
          <a:xfrm>
            <a:off x="635125" y="6356350"/>
            <a:ext cx="1756475" cy="307777"/>
          </a:xfrm>
          <a:prstGeom prst="rect">
            <a:avLst/>
          </a:prstGeom>
        </p:spPr>
        <p:txBody>
          <a:bodyPr wrap="square">
            <a:spAutoFit/>
          </a:bodyPr>
          <a:lstStyle/>
          <a:p>
            <a:r>
              <a:rPr lang="en-CA" sz="1400" dirty="0" smtClean="0"/>
              <a:t>(Johansson, </a:t>
            </a:r>
            <a:r>
              <a:rPr lang="en-CA" sz="1400" dirty="0" err="1" smtClean="0"/>
              <a:t>n.d.</a:t>
            </a:r>
            <a:r>
              <a:rPr lang="en-CA" sz="1400" dirty="0" smtClean="0"/>
              <a:t>)</a:t>
            </a:r>
            <a:endParaRPr lang="en-CA" sz="1400" dirty="0"/>
          </a:p>
        </p:txBody>
      </p:sp>
      <p:sp>
        <p:nvSpPr>
          <p:cNvPr id="104" name="TextBox 103"/>
          <p:cNvSpPr txBox="1"/>
          <p:nvPr/>
        </p:nvSpPr>
        <p:spPr>
          <a:xfrm>
            <a:off x="8476477" y="5390009"/>
            <a:ext cx="2175596" cy="369332"/>
          </a:xfrm>
          <a:prstGeom prst="rect">
            <a:avLst/>
          </a:prstGeom>
          <a:noFill/>
        </p:spPr>
        <p:txBody>
          <a:bodyPr wrap="none" rtlCol="0">
            <a:spAutoFit/>
          </a:bodyPr>
          <a:lstStyle/>
          <a:p>
            <a:r>
              <a:rPr lang="en-CA" dirty="0" smtClean="0">
                <a:solidFill>
                  <a:schemeClr val="bg1"/>
                </a:solidFill>
              </a:rPr>
              <a:t>Number of Iterations</a:t>
            </a:r>
            <a:endParaRPr lang="en-CA" dirty="0">
              <a:solidFill>
                <a:schemeClr val="bg1"/>
              </a:solidFill>
            </a:endParaRPr>
          </a:p>
        </p:txBody>
      </p:sp>
      <p:sp>
        <p:nvSpPr>
          <p:cNvPr id="105" name="TextBox 104"/>
          <p:cNvSpPr txBox="1"/>
          <p:nvPr/>
        </p:nvSpPr>
        <p:spPr>
          <a:xfrm rot="16200000">
            <a:off x="6723498" y="3323824"/>
            <a:ext cx="665567" cy="369332"/>
          </a:xfrm>
          <a:prstGeom prst="rect">
            <a:avLst/>
          </a:prstGeom>
          <a:noFill/>
        </p:spPr>
        <p:txBody>
          <a:bodyPr wrap="none" rtlCol="0">
            <a:spAutoFit/>
          </a:bodyPr>
          <a:lstStyle/>
          <a:p>
            <a:r>
              <a:rPr lang="en-CA" dirty="0" smtClean="0">
                <a:solidFill>
                  <a:schemeClr val="bg1"/>
                </a:solidFill>
              </a:rPr>
              <a:t>Error</a:t>
            </a:r>
            <a:endParaRPr lang="en-CA" dirty="0">
              <a:solidFill>
                <a:schemeClr val="bg1"/>
              </a:solidFill>
            </a:endParaRPr>
          </a:p>
        </p:txBody>
      </p:sp>
      <p:cxnSp>
        <p:nvCxnSpPr>
          <p:cNvPr id="106" name="Straight Arrow Connector 105"/>
          <p:cNvCxnSpPr/>
          <p:nvPr/>
        </p:nvCxnSpPr>
        <p:spPr>
          <a:xfrm>
            <a:off x="8404860" y="2880360"/>
            <a:ext cx="198120" cy="295346"/>
          </a:xfrm>
          <a:prstGeom prst="straightConnector1">
            <a:avLst/>
          </a:prstGeom>
          <a:ln w="1270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9518329" y="3975314"/>
            <a:ext cx="198120" cy="295346"/>
          </a:xfrm>
          <a:prstGeom prst="straightConnector1">
            <a:avLst/>
          </a:prstGeom>
          <a:ln w="1270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8889452" y="1778254"/>
            <a:ext cx="1083951" cy="369332"/>
          </a:xfrm>
          <a:prstGeom prst="rect">
            <a:avLst/>
          </a:prstGeom>
          <a:noFill/>
        </p:spPr>
        <p:txBody>
          <a:bodyPr wrap="none" rtlCol="0">
            <a:spAutoFit/>
          </a:bodyPr>
          <a:lstStyle/>
          <a:p>
            <a:r>
              <a:rPr lang="en-CA" b="1" dirty="0" smtClean="0">
                <a:solidFill>
                  <a:schemeClr val="bg1"/>
                </a:solidFill>
              </a:rPr>
              <a:t>Boosting</a:t>
            </a:r>
            <a:endParaRPr lang="en-CA" b="1" dirty="0">
              <a:solidFill>
                <a:schemeClr val="bg1"/>
              </a:solidFill>
            </a:endParaRPr>
          </a:p>
        </p:txBody>
      </p:sp>
      <p:sp>
        <p:nvSpPr>
          <p:cNvPr id="109" name="TextBox 108"/>
          <p:cNvSpPr txBox="1"/>
          <p:nvPr/>
        </p:nvSpPr>
        <p:spPr>
          <a:xfrm rot="16200000">
            <a:off x="5908287" y="3514247"/>
            <a:ext cx="1665521" cy="369332"/>
          </a:xfrm>
          <a:prstGeom prst="rect">
            <a:avLst/>
          </a:prstGeom>
          <a:noFill/>
        </p:spPr>
        <p:txBody>
          <a:bodyPr wrap="none" rtlCol="0">
            <a:spAutoFit/>
          </a:bodyPr>
          <a:lstStyle/>
          <a:p>
            <a:r>
              <a:rPr lang="en-CA" dirty="0" smtClean="0"/>
              <a:t>Prediction Error</a:t>
            </a:r>
            <a:endParaRPr lang="en-CA" dirty="0"/>
          </a:p>
        </p:txBody>
      </p:sp>
      <p:sp>
        <p:nvSpPr>
          <p:cNvPr id="110" name="TextBox 109"/>
          <p:cNvSpPr txBox="1"/>
          <p:nvPr/>
        </p:nvSpPr>
        <p:spPr>
          <a:xfrm>
            <a:off x="8865097" y="5717181"/>
            <a:ext cx="1079398" cy="369332"/>
          </a:xfrm>
          <a:prstGeom prst="rect">
            <a:avLst/>
          </a:prstGeom>
          <a:noFill/>
        </p:spPr>
        <p:txBody>
          <a:bodyPr wrap="none" rtlCol="0">
            <a:spAutoFit/>
          </a:bodyPr>
          <a:lstStyle/>
          <a:p>
            <a:r>
              <a:rPr lang="en-CA" dirty="0" smtClean="0"/>
              <a:t>Iterations</a:t>
            </a:r>
            <a:endParaRPr lang="en-CA" dirty="0"/>
          </a:p>
        </p:txBody>
      </p:sp>
    </p:spTree>
    <p:extLst>
      <p:ext uri="{BB962C8B-B14F-4D97-AF65-F5344CB8AC3E}">
        <p14:creationId xmlns:p14="http://schemas.microsoft.com/office/powerpoint/2010/main" val="35531811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SHapley</a:t>
            </a:r>
            <a:r>
              <a:rPr lang="en-US" sz="4400" dirty="0" smtClean="0">
                <a:solidFill>
                  <a:schemeClr val="bg1"/>
                </a:solidFill>
              </a:rPr>
              <a:t> Additive </a:t>
            </a:r>
            <a:r>
              <a:rPr lang="en-US" sz="4400" dirty="0" err="1" smtClean="0">
                <a:solidFill>
                  <a:schemeClr val="bg1"/>
                </a:solidFill>
              </a:rPr>
              <a:t>exPlanations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64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286385" y="1066800"/>
            <a:ext cx="4153535" cy="1578848"/>
          </a:xfrm>
          <a:prstGeom prst="rect">
            <a:avLst/>
          </a:prstGeom>
        </p:spPr>
      </p:pic>
      <p:pic>
        <p:nvPicPr>
          <p:cNvPr id="3" name="Picture 2"/>
          <p:cNvPicPr>
            <a:picLocks noChangeAspect="1"/>
          </p:cNvPicPr>
          <p:nvPr/>
        </p:nvPicPr>
        <p:blipFill>
          <a:blip r:embed="rId4"/>
          <a:stretch>
            <a:fillRect/>
          </a:stretch>
        </p:blipFill>
        <p:spPr>
          <a:xfrm>
            <a:off x="174625" y="3634293"/>
            <a:ext cx="4975752" cy="2225040"/>
          </a:xfrm>
          <a:prstGeom prst="rect">
            <a:avLst/>
          </a:prstGeom>
        </p:spPr>
      </p:pic>
      <p:sp>
        <p:nvSpPr>
          <p:cNvPr id="9" name="TextBox 8"/>
          <p:cNvSpPr txBox="1"/>
          <p:nvPr/>
        </p:nvSpPr>
        <p:spPr>
          <a:xfrm>
            <a:off x="6066117" y="1207383"/>
            <a:ext cx="4917440" cy="4832092"/>
          </a:xfrm>
          <a:prstGeom prst="rect">
            <a:avLst/>
          </a:prstGeom>
          <a:noFill/>
        </p:spPr>
        <p:txBody>
          <a:bodyPr wrap="square" rtlCol="0">
            <a:spAutoFit/>
          </a:bodyPr>
          <a:lstStyle/>
          <a:p>
            <a:r>
              <a:rPr lang="en-US" sz="2800" b="1" dirty="0" smtClean="0"/>
              <a:t>Local interpretability </a:t>
            </a:r>
            <a:r>
              <a:rPr lang="en-US" sz="2800" dirty="0" smtClean="0">
                <a:sym typeface="Wingdings" panose="05000000000000000000" pitchFamily="2" charset="2"/>
              </a:rPr>
              <a:t> can identify how different variables influence the predictions for a single observation (i.e. person)</a:t>
            </a:r>
          </a:p>
          <a:p>
            <a:endParaRPr lang="en-US" sz="2800" dirty="0">
              <a:sym typeface="Wingdings" panose="05000000000000000000" pitchFamily="2" charset="2"/>
            </a:endParaRPr>
          </a:p>
          <a:p>
            <a:r>
              <a:rPr lang="en-US" sz="2800" b="1" dirty="0" smtClean="0"/>
              <a:t>Global interpretability </a:t>
            </a:r>
            <a:r>
              <a:rPr lang="en-US" sz="2800" dirty="0">
                <a:sym typeface="Wingdings" panose="05000000000000000000" pitchFamily="2" charset="2"/>
              </a:rPr>
              <a:t> </a:t>
            </a:r>
            <a:r>
              <a:rPr lang="en-US" sz="2800" dirty="0" smtClean="0">
                <a:sym typeface="Wingdings" panose="05000000000000000000" pitchFamily="2" charset="2"/>
              </a:rPr>
              <a:t>in aggregate</a:t>
            </a:r>
          </a:p>
          <a:p>
            <a:endParaRPr lang="en-US" sz="2800" dirty="0">
              <a:sym typeface="Wingdings" panose="05000000000000000000" pitchFamily="2" charset="2"/>
            </a:endParaRPr>
          </a:p>
          <a:p>
            <a:r>
              <a:rPr lang="en-US" sz="2800" dirty="0"/>
              <a:t>Based on marginal contributions of each feature in the full model</a:t>
            </a:r>
          </a:p>
          <a:p>
            <a:endParaRPr lang="en-US" sz="2800" dirty="0"/>
          </a:p>
        </p:txBody>
      </p:sp>
    </p:spTree>
    <p:extLst>
      <p:ext uri="{BB962C8B-B14F-4D97-AF65-F5344CB8AC3E}">
        <p14:creationId xmlns:p14="http://schemas.microsoft.com/office/powerpoint/2010/main" val="23439344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6533D874-F039-43B6-B214-73562DB46ECA}" type="slidenum">
              <a:rPr lang="en-US" smtClean="0"/>
              <a:t>65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SHapley</a:t>
            </a:r>
            <a:r>
              <a:rPr lang="en-US" sz="4400" dirty="0" smtClean="0">
                <a:solidFill>
                  <a:schemeClr val="bg1"/>
                </a:solidFill>
              </a:rPr>
              <a:t> Additive </a:t>
            </a:r>
            <a:r>
              <a:rPr lang="en-US" sz="4400" dirty="0" err="1" smtClean="0">
                <a:solidFill>
                  <a:schemeClr val="bg1"/>
                </a:solidFill>
              </a:rPr>
              <a:t>exPlanations</a:t>
            </a:r>
            <a:endParaRPr lang="en-US" sz="4400" dirty="0">
              <a:solidFill>
                <a:schemeClr val="bg1"/>
              </a:solidFill>
            </a:endParaRPr>
          </a:p>
        </p:txBody>
      </p:sp>
      <p:pic>
        <p:nvPicPr>
          <p:cNvPr id="7" name="Picture 6"/>
          <p:cNvPicPr>
            <a:picLocks noChangeAspect="1"/>
          </p:cNvPicPr>
          <p:nvPr/>
        </p:nvPicPr>
        <p:blipFill>
          <a:blip r:embed="rId3"/>
          <a:stretch>
            <a:fillRect/>
          </a:stretch>
        </p:blipFill>
        <p:spPr>
          <a:xfrm>
            <a:off x="5005705" y="4991156"/>
            <a:ext cx="6783070" cy="663358"/>
          </a:xfrm>
          <a:prstGeom prst="rect">
            <a:avLst/>
          </a:prstGeom>
        </p:spPr>
      </p:pic>
      <p:pic>
        <p:nvPicPr>
          <p:cNvPr id="10" name="Picture 9"/>
          <p:cNvPicPr>
            <a:picLocks noChangeAspect="1"/>
          </p:cNvPicPr>
          <p:nvPr/>
        </p:nvPicPr>
        <p:blipFill>
          <a:blip r:embed="rId4"/>
          <a:stretch>
            <a:fillRect/>
          </a:stretch>
        </p:blipFill>
        <p:spPr>
          <a:xfrm>
            <a:off x="535275" y="1267343"/>
            <a:ext cx="5676643" cy="3540877"/>
          </a:xfrm>
          <a:prstGeom prst="rect">
            <a:avLst/>
          </a:prstGeom>
        </p:spPr>
      </p:pic>
      <p:sp>
        <p:nvSpPr>
          <p:cNvPr id="11" name="TextBox 10"/>
          <p:cNvSpPr txBox="1"/>
          <p:nvPr/>
        </p:nvSpPr>
        <p:spPr>
          <a:xfrm>
            <a:off x="355600" y="6202461"/>
            <a:ext cx="2692400" cy="307777"/>
          </a:xfrm>
          <a:prstGeom prst="rect">
            <a:avLst/>
          </a:prstGeom>
          <a:noFill/>
        </p:spPr>
        <p:txBody>
          <a:bodyPr wrap="square" rtlCol="0">
            <a:spAutoFit/>
          </a:bodyPr>
          <a:lstStyle/>
          <a:p>
            <a:r>
              <a:rPr lang="en-US" sz="1400" dirty="0" smtClean="0"/>
              <a:t>(S </a:t>
            </a:r>
            <a:r>
              <a:rPr lang="en-US" sz="1400" dirty="0" err="1" smtClean="0"/>
              <a:t>Mazzanti</a:t>
            </a:r>
            <a:r>
              <a:rPr lang="en-US" sz="1400" dirty="0" smtClean="0"/>
              <a:t>, 2020)</a:t>
            </a:r>
            <a:endParaRPr lang="en-US" sz="1400" dirty="0"/>
          </a:p>
        </p:txBody>
      </p:sp>
    </p:spTree>
    <p:extLst>
      <p:ext uri="{BB962C8B-B14F-4D97-AF65-F5344CB8AC3E}">
        <p14:creationId xmlns:p14="http://schemas.microsoft.com/office/powerpoint/2010/main" val="5410153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6533D874-F039-43B6-B214-73562DB46ECA}" type="slidenum">
              <a:rPr lang="en-US" smtClean="0"/>
              <a:t>66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SHapley</a:t>
            </a:r>
            <a:r>
              <a:rPr lang="en-US" sz="4400" dirty="0" smtClean="0">
                <a:solidFill>
                  <a:schemeClr val="bg1"/>
                </a:solidFill>
              </a:rPr>
              <a:t> Additive </a:t>
            </a:r>
            <a:r>
              <a:rPr lang="en-US" sz="4400" dirty="0" err="1" smtClean="0">
                <a:solidFill>
                  <a:schemeClr val="bg1"/>
                </a:solidFill>
              </a:rPr>
              <a:t>exPlanations</a:t>
            </a:r>
            <a:endParaRPr lang="en-US" sz="4400" dirty="0">
              <a:solidFill>
                <a:schemeClr val="bg1"/>
              </a:solidFill>
            </a:endParaRPr>
          </a:p>
        </p:txBody>
      </p:sp>
      <p:pic>
        <p:nvPicPr>
          <p:cNvPr id="2" name="Picture 1"/>
          <p:cNvPicPr>
            <a:picLocks noChangeAspect="1"/>
          </p:cNvPicPr>
          <p:nvPr/>
        </p:nvPicPr>
        <p:blipFill>
          <a:blip r:embed="rId3"/>
          <a:stretch>
            <a:fillRect/>
          </a:stretch>
        </p:blipFill>
        <p:spPr>
          <a:xfrm>
            <a:off x="531261" y="1267344"/>
            <a:ext cx="5684672" cy="3540876"/>
          </a:xfrm>
          <a:prstGeom prst="rect">
            <a:avLst/>
          </a:prstGeom>
        </p:spPr>
      </p:pic>
      <p:pic>
        <p:nvPicPr>
          <p:cNvPr id="5" name="Picture 4"/>
          <p:cNvPicPr>
            <a:picLocks noChangeAspect="1"/>
          </p:cNvPicPr>
          <p:nvPr/>
        </p:nvPicPr>
        <p:blipFill rotWithShape="1">
          <a:blip r:embed="rId4"/>
          <a:srcRect r="35982"/>
          <a:stretch/>
        </p:blipFill>
        <p:spPr>
          <a:xfrm>
            <a:off x="5402580" y="4496128"/>
            <a:ext cx="6200140" cy="1473507"/>
          </a:xfrm>
          <a:prstGeom prst="rect">
            <a:avLst/>
          </a:prstGeom>
        </p:spPr>
      </p:pic>
      <p:pic>
        <p:nvPicPr>
          <p:cNvPr id="10" name="Picture 9"/>
          <p:cNvPicPr>
            <a:picLocks noChangeAspect="1"/>
          </p:cNvPicPr>
          <p:nvPr/>
        </p:nvPicPr>
        <p:blipFill>
          <a:blip r:embed="rId5"/>
          <a:stretch>
            <a:fillRect/>
          </a:stretch>
        </p:blipFill>
        <p:spPr>
          <a:xfrm>
            <a:off x="8334693" y="1686560"/>
            <a:ext cx="1453918" cy="2210752"/>
          </a:xfrm>
          <a:prstGeom prst="rect">
            <a:avLst/>
          </a:prstGeom>
        </p:spPr>
      </p:pic>
      <p:sp>
        <p:nvSpPr>
          <p:cNvPr id="11" name="TextBox 10"/>
          <p:cNvSpPr txBox="1"/>
          <p:nvPr/>
        </p:nvSpPr>
        <p:spPr>
          <a:xfrm>
            <a:off x="355600" y="6202461"/>
            <a:ext cx="2692400" cy="307777"/>
          </a:xfrm>
          <a:prstGeom prst="rect">
            <a:avLst/>
          </a:prstGeom>
          <a:noFill/>
        </p:spPr>
        <p:txBody>
          <a:bodyPr wrap="square" rtlCol="0">
            <a:spAutoFit/>
          </a:bodyPr>
          <a:lstStyle/>
          <a:p>
            <a:r>
              <a:rPr lang="en-US" sz="1400" dirty="0" smtClean="0"/>
              <a:t>(S </a:t>
            </a:r>
            <a:r>
              <a:rPr lang="en-US" sz="1400" dirty="0" err="1" smtClean="0"/>
              <a:t>Mazzanti</a:t>
            </a:r>
            <a:r>
              <a:rPr lang="en-US" sz="1400" dirty="0" smtClean="0"/>
              <a:t>, 2020)</a:t>
            </a:r>
            <a:endParaRPr lang="en-US" sz="1400" dirty="0"/>
          </a:p>
        </p:txBody>
      </p:sp>
      <p:pic>
        <p:nvPicPr>
          <p:cNvPr id="12" name="Picture 11"/>
          <p:cNvPicPr>
            <a:picLocks noChangeAspect="1"/>
          </p:cNvPicPr>
          <p:nvPr/>
        </p:nvPicPr>
        <p:blipFill>
          <a:blip r:embed="rId6"/>
          <a:stretch>
            <a:fillRect/>
          </a:stretch>
        </p:blipFill>
        <p:spPr>
          <a:xfrm>
            <a:off x="6980517" y="6121835"/>
            <a:ext cx="1777403" cy="584181"/>
          </a:xfrm>
          <a:prstGeom prst="rect">
            <a:avLst/>
          </a:prstGeom>
        </p:spPr>
      </p:pic>
    </p:spTree>
    <p:extLst>
      <p:ext uri="{BB962C8B-B14F-4D97-AF65-F5344CB8AC3E}">
        <p14:creationId xmlns:p14="http://schemas.microsoft.com/office/powerpoint/2010/main" val="25706777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6" name="TextBox 5"/>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XGBoost</a:t>
            </a:r>
            <a:r>
              <a:rPr lang="en-US" sz="4400" dirty="0" smtClean="0">
                <a:solidFill>
                  <a:schemeClr val="bg1"/>
                </a:solidFill>
              </a:rPr>
              <a:t> and SHAP for Mental Health Policy</a:t>
            </a:r>
            <a:endParaRPr lang="en-US" sz="4400" dirty="0">
              <a:solidFill>
                <a:schemeClr val="bg1"/>
              </a:solidFill>
            </a:endParaRPr>
          </a:p>
        </p:txBody>
      </p:sp>
      <p:pic>
        <p:nvPicPr>
          <p:cNvPr id="12" name="Picture 11"/>
          <p:cNvPicPr>
            <a:picLocks noChangeAspect="1"/>
          </p:cNvPicPr>
          <p:nvPr/>
        </p:nvPicPr>
        <p:blipFill>
          <a:blip r:embed="rId3"/>
          <a:stretch>
            <a:fillRect/>
          </a:stretch>
        </p:blipFill>
        <p:spPr>
          <a:xfrm>
            <a:off x="6488112" y="890495"/>
            <a:ext cx="5325223" cy="5647372"/>
          </a:xfrm>
          <a:prstGeom prst="rect">
            <a:avLst/>
          </a:prstGeom>
        </p:spPr>
      </p:pic>
      <p:pic>
        <p:nvPicPr>
          <p:cNvPr id="13" name="Picture 12"/>
          <p:cNvPicPr>
            <a:picLocks noChangeAspect="1"/>
          </p:cNvPicPr>
          <p:nvPr/>
        </p:nvPicPr>
        <p:blipFill rotWithShape="1">
          <a:blip r:embed="rId4"/>
          <a:srcRect l="7834" r="8786"/>
          <a:stretch/>
        </p:blipFill>
        <p:spPr>
          <a:xfrm>
            <a:off x="477520" y="1046479"/>
            <a:ext cx="1473200" cy="1778635"/>
          </a:xfrm>
          <a:prstGeom prst="rect">
            <a:avLst/>
          </a:prstGeom>
        </p:spPr>
      </p:pic>
      <p:pic>
        <p:nvPicPr>
          <p:cNvPr id="14" name="Picture 13"/>
          <p:cNvPicPr>
            <a:picLocks noChangeAspect="1"/>
          </p:cNvPicPr>
          <p:nvPr/>
        </p:nvPicPr>
        <p:blipFill>
          <a:blip r:embed="rId5"/>
          <a:stretch>
            <a:fillRect/>
          </a:stretch>
        </p:blipFill>
        <p:spPr>
          <a:xfrm>
            <a:off x="2118043" y="1046479"/>
            <a:ext cx="1302205" cy="1799906"/>
          </a:xfrm>
          <a:prstGeom prst="rect">
            <a:avLst/>
          </a:prstGeom>
        </p:spPr>
      </p:pic>
      <p:pic>
        <p:nvPicPr>
          <p:cNvPr id="15" name="Picture 14"/>
          <p:cNvPicPr>
            <a:picLocks noChangeAspect="1"/>
          </p:cNvPicPr>
          <p:nvPr/>
        </p:nvPicPr>
        <p:blipFill rotWithShape="1">
          <a:blip r:embed="rId6"/>
          <a:srcRect l="14114" r="13400" b="4742"/>
          <a:stretch/>
        </p:blipFill>
        <p:spPr>
          <a:xfrm>
            <a:off x="3564425" y="1046479"/>
            <a:ext cx="1345225" cy="1767841"/>
          </a:xfrm>
          <a:prstGeom prst="rect">
            <a:avLst/>
          </a:prstGeom>
        </p:spPr>
      </p:pic>
      <p:pic>
        <p:nvPicPr>
          <p:cNvPr id="16" name="Picture 15"/>
          <p:cNvPicPr>
            <a:picLocks noChangeAspect="1"/>
          </p:cNvPicPr>
          <p:nvPr/>
        </p:nvPicPr>
        <p:blipFill>
          <a:blip r:embed="rId7"/>
          <a:stretch>
            <a:fillRect/>
          </a:stretch>
        </p:blipFill>
        <p:spPr>
          <a:xfrm>
            <a:off x="546905" y="4606197"/>
            <a:ext cx="4342058" cy="1931670"/>
          </a:xfrm>
          <a:prstGeom prst="rect">
            <a:avLst/>
          </a:prstGeom>
        </p:spPr>
      </p:pic>
      <p:pic>
        <p:nvPicPr>
          <p:cNvPr id="17" name="Picture 16"/>
          <p:cNvPicPr>
            <a:picLocks noChangeAspect="1"/>
          </p:cNvPicPr>
          <p:nvPr/>
        </p:nvPicPr>
        <p:blipFill>
          <a:blip r:embed="rId8"/>
          <a:stretch>
            <a:fillRect/>
          </a:stretch>
        </p:blipFill>
        <p:spPr>
          <a:xfrm>
            <a:off x="546905" y="3106130"/>
            <a:ext cx="3874551" cy="1412559"/>
          </a:xfrm>
          <a:prstGeom prst="rect">
            <a:avLst/>
          </a:prstGeom>
        </p:spPr>
      </p:pic>
    </p:spTree>
    <p:extLst>
      <p:ext uri="{BB962C8B-B14F-4D97-AF65-F5344CB8AC3E}">
        <p14:creationId xmlns:p14="http://schemas.microsoft.com/office/powerpoint/2010/main" val="3596653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6652" y="2209686"/>
            <a:ext cx="7805348" cy="3449434"/>
          </a:xfrm>
          <a:prstGeom prst="rect">
            <a:avLst/>
          </a:prstGeom>
        </p:spPr>
      </p:pic>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6" name="TextBox 5"/>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XGBoost</a:t>
            </a:r>
            <a:r>
              <a:rPr lang="en-US" sz="4400" dirty="0" smtClean="0">
                <a:solidFill>
                  <a:schemeClr val="bg1"/>
                </a:solidFill>
              </a:rPr>
              <a:t> and SHAP for Mental Health Policy</a:t>
            </a:r>
            <a:endParaRPr lang="en-US" sz="4400" dirty="0">
              <a:solidFill>
                <a:schemeClr val="bg1"/>
              </a:solidFill>
            </a:endParaRPr>
          </a:p>
        </p:txBody>
      </p:sp>
      <p:pic>
        <p:nvPicPr>
          <p:cNvPr id="8" name="Picture 7"/>
          <p:cNvPicPr>
            <a:picLocks noChangeAspect="1"/>
          </p:cNvPicPr>
          <p:nvPr/>
        </p:nvPicPr>
        <p:blipFill rotWithShape="1">
          <a:blip r:embed="rId4"/>
          <a:srcRect r="51197"/>
          <a:stretch/>
        </p:blipFill>
        <p:spPr>
          <a:xfrm>
            <a:off x="107019" y="1960222"/>
            <a:ext cx="4504808" cy="3322978"/>
          </a:xfrm>
          <a:prstGeom prst="rect">
            <a:avLst/>
          </a:prstGeom>
        </p:spPr>
      </p:pic>
    </p:spTree>
    <p:extLst>
      <p:ext uri="{BB962C8B-B14F-4D97-AF65-F5344CB8AC3E}">
        <p14:creationId xmlns:p14="http://schemas.microsoft.com/office/powerpoint/2010/main" val="2981875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6" name="TextBox 5"/>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XGBoost</a:t>
            </a:r>
            <a:r>
              <a:rPr lang="en-US" sz="4400" dirty="0" smtClean="0">
                <a:solidFill>
                  <a:schemeClr val="bg1"/>
                </a:solidFill>
              </a:rPr>
              <a:t> and SHAP for Mental Health Policy</a:t>
            </a:r>
            <a:endParaRPr lang="en-US" sz="4400" dirty="0">
              <a:solidFill>
                <a:schemeClr val="bg1"/>
              </a:solidFill>
            </a:endParaRPr>
          </a:p>
        </p:txBody>
      </p:sp>
      <p:pic>
        <p:nvPicPr>
          <p:cNvPr id="10" name="Picture 9"/>
          <p:cNvPicPr>
            <a:picLocks noChangeAspect="1"/>
          </p:cNvPicPr>
          <p:nvPr/>
        </p:nvPicPr>
        <p:blipFill>
          <a:blip r:embed="rId3"/>
          <a:stretch>
            <a:fillRect/>
          </a:stretch>
        </p:blipFill>
        <p:spPr>
          <a:xfrm>
            <a:off x="1831703" y="1315720"/>
            <a:ext cx="7574538" cy="5049692"/>
          </a:xfrm>
          <a:prstGeom prst="rect">
            <a:avLst/>
          </a:prstGeom>
        </p:spPr>
      </p:pic>
    </p:spTree>
    <p:extLst>
      <p:ext uri="{BB962C8B-B14F-4D97-AF65-F5344CB8AC3E}">
        <p14:creationId xmlns:p14="http://schemas.microsoft.com/office/powerpoint/2010/main" val="3846658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Day 3: Lead Instructor &amp; TAs</a:t>
            </a:r>
            <a:endParaRPr lang="en-US" sz="4400" dirty="0">
              <a:solidFill>
                <a:schemeClr val="bg1"/>
              </a:solidFill>
            </a:endParaRPr>
          </a:p>
        </p:txBody>
      </p:sp>
      <p:sp>
        <p:nvSpPr>
          <p:cNvPr id="2" name="TextBox 1"/>
          <p:cNvSpPr txBox="1"/>
          <p:nvPr/>
        </p:nvSpPr>
        <p:spPr>
          <a:xfrm>
            <a:off x="231522" y="1060187"/>
            <a:ext cx="11307482" cy="523220"/>
          </a:xfrm>
          <a:prstGeom prst="rect">
            <a:avLst/>
          </a:prstGeom>
          <a:noFill/>
        </p:spPr>
        <p:txBody>
          <a:bodyPr wrap="square" rtlCol="0">
            <a:spAutoFit/>
          </a:bodyPr>
          <a:lstStyle/>
          <a:p>
            <a:r>
              <a:rPr lang="en-US" sz="2800" b="1" dirty="0" smtClean="0"/>
              <a:t>Dr. Daniel </a:t>
            </a:r>
            <a:r>
              <a:rPr lang="en-US" sz="2800" b="1" dirty="0" err="1" smtClean="0"/>
              <a:t>Felsky</a:t>
            </a:r>
            <a:endParaRPr lang="en-US" sz="2800" b="1" dirty="0" smtClean="0"/>
          </a:p>
        </p:txBody>
      </p:sp>
      <p:pic>
        <p:nvPicPr>
          <p:cNvPr id="7" name="Picture 6"/>
          <p:cNvPicPr>
            <a:picLocks noChangeAspect="1"/>
          </p:cNvPicPr>
          <p:nvPr/>
        </p:nvPicPr>
        <p:blipFill>
          <a:blip r:embed="rId2"/>
          <a:stretch>
            <a:fillRect/>
          </a:stretch>
        </p:blipFill>
        <p:spPr>
          <a:xfrm>
            <a:off x="499187" y="1637773"/>
            <a:ext cx="1647411" cy="173493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10" name="TextBox 9"/>
          <p:cNvSpPr txBox="1"/>
          <p:nvPr/>
        </p:nvSpPr>
        <p:spPr>
          <a:xfrm>
            <a:off x="2461780" y="1628075"/>
            <a:ext cx="8928504" cy="1754326"/>
          </a:xfrm>
          <a:prstGeom prst="rect">
            <a:avLst/>
          </a:prstGeom>
          <a:noFill/>
        </p:spPr>
        <p:txBody>
          <a:bodyPr wrap="square" rtlCol="0">
            <a:spAutoFit/>
          </a:bodyPr>
          <a:lstStyle/>
          <a:p>
            <a:r>
              <a:rPr lang="en-US" b="1" i="1" dirty="0" smtClean="0"/>
              <a:t>Independent </a:t>
            </a:r>
            <a:r>
              <a:rPr lang="en-US" b="1" i="1" dirty="0"/>
              <a:t>Scientist </a:t>
            </a:r>
            <a:r>
              <a:rPr lang="en-US" dirty="0"/>
              <a:t>and Head of Whole Person Modelling </a:t>
            </a:r>
            <a:r>
              <a:rPr lang="en-US" dirty="0" smtClean="0"/>
              <a:t>at KCNI</a:t>
            </a:r>
          </a:p>
          <a:p>
            <a:r>
              <a:rPr lang="en-US" b="1" i="1" dirty="0" smtClean="0"/>
              <a:t>Assistant </a:t>
            </a:r>
            <a:r>
              <a:rPr lang="en-US" b="1" i="1" dirty="0"/>
              <a:t>Professor </a:t>
            </a:r>
            <a:r>
              <a:rPr lang="en-US" dirty="0"/>
              <a:t>in the Department of </a:t>
            </a:r>
            <a:r>
              <a:rPr lang="en-US" dirty="0" smtClean="0"/>
              <a:t>Psychiatry, University </a:t>
            </a:r>
            <a:r>
              <a:rPr lang="en-US" dirty="0"/>
              <a:t>of Toronto</a:t>
            </a:r>
            <a:r>
              <a:rPr lang="en-US" dirty="0" smtClean="0"/>
              <a:t>.</a:t>
            </a:r>
          </a:p>
          <a:p>
            <a:r>
              <a:rPr lang="en-US" b="1" i="1" dirty="0"/>
              <a:t>Assistant Professor </a:t>
            </a:r>
            <a:r>
              <a:rPr lang="en-US" dirty="0" smtClean="0"/>
              <a:t>at the </a:t>
            </a:r>
            <a:r>
              <a:rPr lang="en-US" dirty="0" err="1" smtClean="0"/>
              <a:t>Dalla</a:t>
            </a:r>
            <a:r>
              <a:rPr lang="en-US" dirty="0" smtClean="0"/>
              <a:t> Lana School of Public Health, University </a:t>
            </a:r>
            <a:r>
              <a:rPr lang="en-US" dirty="0"/>
              <a:t>of Toronto</a:t>
            </a:r>
            <a:r>
              <a:rPr lang="en-US" dirty="0" smtClean="0"/>
              <a:t>.</a:t>
            </a:r>
            <a:endParaRPr lang="en-US" dirty="0"/>
          </a:p>
          <a:p>
            <a:r>
              <a:rPr lang="en-US" i="1" u="sng" dirty="0" smtClean="0"/>
              <a:t>​</a:t>
            </a:r>
            <a:r>
              <a:rPr lang="en-US" i="1" dirty="0" smtClean="0"/>
              <a:t>PhD </a:t>
            </a:r>
            <a:r>
              <a:rPr lang="en-US" dirty="0"/>
              <a:t>in neuroimaging and genetics of Alzheimer’s </a:t>
            </a:r>
            <a:r>
              <a:rPr lang="en-US" dirty="0" smtClean="0"/>
              <a:t>disease at U of T,  </a:t>
            </a:r>
            <a:r>
              <a:rPr lang="en-US" i="1" dirty="0" smtClean="0"/>
              <a:t>Postdocs</a:t>
            </a:r>
            <a:r>
              <a:rPr lang="en-US" dirty="0" smtClean="0"/>
              <a:t> in computational </a:t>
            </a:r>
            <a:r>
              <a:rPr lang="en-US" dirty="0" err="1" smtClean="0"/>
              <a:t>neuroimmunology</a:t>
            </a:r>
            <a:r>
              <a:rPr lang="en-US" dirty="0" smtClean="0"/>
              <a:t> and bioinformatics at Broad Institute, Harvard </a:t>
            </a:r>
            <a:r>
              <a:rPr lang="en-US" dirty="0"/>
              <a:t>Medical </a:t>
            </a:r>
            <a:r>
              <a:rPr lang="en-US" dirty="0" smtClean="0"/>
              <a:t>School &amp; Columbia University. </a:t>
            </a:r>
          </a:p>
        </p:txBody>
      </p:sp>
      <p:sp>
        <p:nvSpPr>
          <p:cNvPr id="16" name="Slide Number Placeholder 5"/>
          <p:cNvSpPr>
            <a:spLocks noGrp="1"/>
          </p:cNvSpPr>
          <p:nvPr>
            <p:ph type="sldNum" sz="quarter" idx="12"/>
          </p:nvPr>
        </p:nvSpPr>
        <p:spPr>
          <a:xfrm>
            <a:off x="8610600" y="6356350"/>
            <a:ext cx="2743200" cy="365125"/>
          </a:xfrm>
        </p:spPr>
        <p:txBody>
          <a:bodyPr/>
          <a:lstStyle/>
          <a:p>
            <a:fld id="{6533D874-F039-43B6-B214-73562DB46ECA}" type="slidenum">
              <a:rPr lang="en-US" smtClean="0"/>
              <a:t>7</a:t>
            </a:fld>
            <a:endParaRPr lang="en-US" dirty="0"/>
          </a:p>
        </p:txBody>
      </p:sp>
      <p:sp>
        <p:nvSpPr>
          <p:cNvPr id="11" name="Google Shape;316;p40"/>
          <p:cNvSpPr/>
          <p:nvPr/>
        </p:nvSpPr>
        <p:spPr>
          <a:xfrm>
            <a:off x="457201" y="3732468"/>
            <a:ext cx="1828800" cy="2179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8;p40"/>
          <p:cNvSpPr txBox="1"/>
          <p:nvPr/>
        </p:nvSpPr>
        <p:spPr>
          <a:xfrm>
            <a:off x="532915" y="5944167"/>
            <a:ext cx="167737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smtClean="0">
                <a:solidFill>
                  <a:schemeClr val="accent6"/>
                </a:solidFill>
                <a:latin typeface="Calibri"/>
                <a:ea typeface="Calibri"/>
                <a:cs typeface="Calibri"/>
                <a:sym typeface="Calibri"/>
              </a:rPr>
              <a:t>Marta </a:t>
            </a:r>
            <a:r>
              <a:rPr lang="en-US" dirty="0" err="1" smtClean="0">
                <a:solidFill>
                  <a:schemeClr val="accent6"/>
                </a:solidFill>
                <a:latin typeface="Calibri"/>
                <a:ea typeface="Calibri"/>
                <a:cs typeface="Calibri"/>
                <a:sym typeface="Calibri"/>
              </a:rPr>
              <a:t>Maslej</a:t>
            </a:r>
            <a:endParaRPr dirty="0">
              <a:solidFill>
                <a:schemeClr val="accent6"/>
              </a:solidFill>
              <a:latin typeface="Calibri"/>
              <a:ea typeface="Calibri"/>
              <a:cs typeface="Calibri"/>
              <a:sym typeface="Calibri"/>
            </a:endParaRPr>
          </a:p>
          <a:p>
            <a:pPr marL="0" lvl="0" indent="0" algn="ctr" rtl="0">
              <a:spcBef>
                <a:spcPts val="0"/>
              </a:spcBef>
              <a:spcAft>
                <a:spcPts val="0"/>
              </a:spcAft>
              <a:buNone/>
            </a:pPr>
            <a:endParaRPr dirty="0">
              <a:latin typeface="Calibri"/>
              <a:ea typeface="Calibri"/>
              <a:cs typeface="Calibri"/>
              <a:sym typeface="Calibri"/>
            </a:endParaRPr>
          </a:p>
        </p:txBody>
      </p:sp>
      <p:sp>
        <p:nvSpPr>
          <p:cNvPr id="13" name="Google Shape;319;p40"/>
          <p:cNvSpPr/>
          <p:nvPr/>
        </p:nvSpPr>
        <p:spPr>
          <a:xfrm>
            <a:off x="2819401" y="3732468"/>
            <a:ext cx="1828800" cy="2179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0;p40"/>
          <p:cNvSpPr txBox="1"/>
          <p:nvPr/>
        </p:nvSpPr>
        <p:spPr>
          <a:xfrm>
            <a:off x="2897519" y="5924222"/>
            <a:ext cx="1801412"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smtClean="0">
                <a:solidFill>
                  <a:schemeClr val="accent4"/>
                </a:solidFill>
                <a:latin typeface="Calibri"/>
                <a:ea typeface="Calibri"/>
                <a:cs typeface="Calibri"/>
                <a:sym typeface="Calibri"/>
              </a:rPr>
              <a:t>Mohamed </a:t>
            </a:r>
            <a:r>
              <a:rPr lang="en-US" dirty="0" err="1" smtClean="0">
                <a:solidFill>
                  <a:schemeClr val="accent4"/>
                </a:solidFill>
                <a:latin typeface="Calibri"/>
                <a:ea typeface="Calibri"/>
                <a:cs typeface="Calibri"/>
                <a:sym typeface="Calibri"/>
              </a:rPr>
              <a:t>Abdelhack</a:t>
            </a:r>
            <a:endParaRPr dirty="0">
              <a:solidFill>
                <a:schemeClr val="accent4"/>
              </a:solidFill>
              <a:latin typeface="Calibri"/>
              <a:ea typeface="Calibri"/>
              <a:cs typeface="Calibri"/>
              <a:sym typeface="Calibri"/>
            </a:endParaRPr>
          </a:p>
          <a:p>
            <a:pPr lvl="0" algn="ctr" rtl="0">
              <a:spcBef>
                <a:spcPts val="0"/>
              </a:spcBef>
              <a:spcAft>
                <a:spcPts val="0"/>
              </a:spcAft>
            </a:pPr>
            <a:endParaRPr dirty="0">
              <a:latin typeface="Calibri"/>
              <a:ea typeface="Calibri"/>
              <a:cs typeface="Calibri"/>
              <a:sym typeface="Calibri"/>
            </a:endParaRPr>
          </a:p>
        </p:txBody>
      </p:sp>
      <p:sp>
        <p:nvSpPr>
          <p:cNvPr id="15" name="Google Shape;322;p40"/>
          <p:cNvSpPr/>
          <p:nvPr/>
        </p:nvSpPr>
        <p:spPr>
          <a:xfrm>
            <a:off x="5257801" y="3732468"/>
            <a:ext cx="1828800" cy="2179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3;p40"/>
          <p:cNvSpPr txBox="1"/>
          <p:nvPr/>
        </p:nvSpPr>
        <p:spPr>
          <a:xfrm>
            <a:off x="5229928" y="5958739"/>
            <a:ext cx="1809583"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smtClean="0">
                <a:solidFill>
                  <a:schemeClr val="accent2">
                    <a:lumMod val="75000"/>
                  </a:schemeClr>
                </a:solidFill>
                <a:latin typeface="Calibri"/>
                <a:ea typeface="Calibri"/>
                <a:cs typeface="Calibri"/>
                <a:sym typeface="Calibri"/>
              </a:rPr>
              <a:t>Amin </a:t>
            </a:r>
            <a:r>
              <a:rPr lang="en-US" dirty="0" err="1" smtClean="0">
                <a:solidFill>
                  <a:schemeClr val="accent2">
                    <a:lumMod val="75000"/>
                  </a:schemeClr>
                </a:solidFill>
                <a:latin typeface="Calibri"/>
                <a:ea typeface="Calibri"/>
                <a:cs typeface="Calibri"/>
                <a:sym typeface="Calibri"/>
              </a:rPr>
              <a:t>Kharaghani</a:t>
            </a:r>
            <a:endParaRPr dirty="0">
              <a:solidFill>
                <a:schemeClr val="accent2">
                  <a:lumMod val="75000"/>
                </a:schemeClr>
              </a:solidFill>
              <a:latin typeface="Calibri"/>
              <a:ea typeface="Calibri"/>
              <a:cs typeface="Calibri"/>
              <a:sym typeface="Calibri"/>
            </a:endParaRPr>
          </a:p>
        </p:txBody>
      </p:sp>
      <p:sp>
        <p:nvSpPr>
          <p:cNvPr id="19" name="Google Shape;325;p40"/>
          <p:cNvSpPr/>
          <p:nvPr/>
        </p:nvSpPr>
        <p:spPr>
          <a:xfrm>
            <a:off x="7478612" y="3722249"/>
            <a:ext cx="1828800" cy="2179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6;p40"/>
          <p:cNvSpPr txBox="1"/>
          <p:nvPr/>
        </p:nvSpPr>
        <p:spPr>
          <a:xfrm>
            <a:off x="7499768" y="6010479"/>
            <a:ext cx="1716915"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smtClean="0">
                <a:solidFill>
                  <a:schemeClr val="accent3"/>
                </a:solidFill>
                <a:latin typeface="Calibri"/>
                <a:ea typeface="Calibri"/>
                <a:cs typeface="Calibri"/>
                <a:sym typeface="Calibri"/>
              </a:rPr>
              <a:t>Milos </a:t>
            </a:r>
            <a:r>
              <a:rPr lang="en-US" dirty="0" err="1" smtClean="0">
                <a:solidFill>
                  <a:schemeClr val="accent3"/>
                </a:solidFill>
                <a:latin typeface="Calibri"/>
                <a:ea typeface="Calibri"/>
                <a:cs typeface="Calibri"/>
                <a:sym typeface="Calibri"/>
              </a:rPr>
              <a:t>Milic</a:t>
            </a:r>
            <a:endParaRPr lang="en-US" dirty="0" smtClean="0">
              <a:solidFill>
                <a:schemeClr val="accent3"/>
              </a:solidFill>
              <a:latin typeface="Calibri"/>
              <a:ea typeface="Calibri"/>
              <a:cs typeface="Calibri"/>
              <a:sym typeface="Calibri"/>
            </a:endParaRPr>
          </a:p>
        </p:txBody>
      </p:sp>
      <p:pic>
        <p:nvPicPr>
          <p:cNvPr id="24" name="Picture 23"/>
          <p:cNvPicPr>
            <a:picLocks noChangeAspect="1"/>
          </p:cNvPicPr>
          <p:nvPr/>
        </p:nvPicPr>
        <p:blipFill>
          <a:blip r:embed="rId4"/>
          <a:stretch>
            <a:fillRect/>
          </a:stretch>
        </p:blipFill>
        <p:spPr>
          <a:xfrm>
            <a:off x="5263191" y="3934006"/>
            <a:ext cx="1828800" cy="1828800"/>
          </a:xfrm>
          <a:prstGeom prst="rect">
            <a:avLst/>
          </a:prstGeom>
        </p:spPr>
      </p:pic>
      <p:pic>
        <p:nvPicPr>
          <p:cNvPr id="3" name="Picture 2"/>
          <p:cNvPicPr>
            <a:picLocks noChangeAspect="1"/>
          </p:cNvPicPr>
          <p:nvPr/>
        </p:nvPicPr>
        <p:blipFill>
          <a:blip r:embed="rId5"/>
          <a:stretch>
            <a:fillRect/>
          </a:stretch>
        </p:blipFill>
        <p:spPr>
          <a:xfrm>
            <a:off x="457201" y="4101935"/>
            <a:ext cx="1828800" cy="1419828"/>
          </a:xfrm>
          <a:prstGeom prst="rect">
            <a:avLst/>
          </a:prstGeom>
        </p:spPr>
      </p:pic>
      <p:pic>
        <p:nvPicPr>
          <p:cNvPr id="6" name="Picture 5"/>
          <p:cNvPicPr>
            <a:picLocks noChangeAspect="1"/>
          </p:cNvPicPr>
          <p:nvPr/>
        </p:nvPicPr>
        <p:blipFill>
          <a:blip r:embed="rId6"/>
          <a:stretch>
            <a:fillRect/>
          </a:stretch>
        </p:blipFill>
        <p:spPr>
          <a:xfrm>
            <a:off x="2814011" y="3862014"/>
            <a:ext cx="1834190" cy="1834190"/>
          </a:xfrm>
          <a:prstGeom prst="rect">
            <a:avLst/>
          </a:prstGeom>
        </p:spPr>
      </p:pic>
      <p:sp>
        <p:nvSpPr>
          <p:cNvPr id="25" name="Google Shape;322;p40"/>
          <p:cNvSpPr/>
          <p:nvPr/>
        </p:nvSpPr>
        <p:spPr>
          <a:xfrm>
            <a:off x="9704814" y="3730443"/>
            <a:ext cx="1828800" cy="2179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3;p40"/>
          <p:cNvSpPr txBox="1"/>
          <p:nvPr/>
        </p:nvSpPr>
        <p:spPr>
          <a:xfrm>
            <a:off x="9676941" y="5956714"/>
            <a:ext cx="1809583"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smtClean="0">
                <a:solidFill>
                  <a:schemeClr val="accent2">
                    <a:lumMod val="75000"/>
                  </a:schemeClr>
                </a:solidFill>
                <a:latin typeface="Calibri"/>
                <a:ea typeface="Calibri"/>
                <a:cs typeface="Calibri"/>
                <a:sym typeface="Calibri"/>
              </a:rPr>
              <a:t>Earvin </a:t>
            </a:r>
            <a:r>
              <a:rPr lang="en-US" dirty="0" err="1" smtClean="0">
                <a:solidFill>
                  <a:schemeClr val="accent2">
                    <a:lumMod val="75000"/>
                  </a:schemeClr>
                </a:solidFill>
                <a:latin typeface="Calibri"/>
                <a:ea typeface="Calibri"/>
                <a:cs typeface="Calibri"/>
                <a:sym typeface="Calibri"/>
              </a:rPr>
              <a:t>Tio</a:t>
            </a:r>
            <a:endParaRPr dirty="0">
              <a:solidFill>
                <a:schemeClr val="accent2">
                  <a:lumMod val="75000"/>
                </a:schemeClr>
              </a:solidFill>
              <a:latin typeface="Calibri"/>
              <a:ea typeface="Calibri"/>
              <a:cs typeface="Calibri"/>
              <a:sym typeface="Calibri"/>
            </a:endParaRPr>
          </a:p>
        </p:txBody>
      </p:sp>
      <p:pic>
        <p:nvPicPr>
          <p:cNvPr id="8" name="Picture 7"/>
          <p:cNvPicPr>
            <a:picLocks noChangeAspect="1"/>
          </p:cNvPicPr>
          <p:nvPr/>
        </p:nvPicPr>
        <p:blipFill>
          <a:blip r:embed="rId7"/>
          <a:stretch>
            <a:fillRect/>
          </a:stretch>
        </p:blipFill>
        <p:spPr>
          <a:xfrm>
            <a:off x="7484002" y="3907995"/>
            <a:ext cx="1807708" cy="1807708"/>
          </a:xfrm>
          <a:prstGeom prst="rect">
            <a:avLst/>
          </a:prstGeom>
        </p:spPr>
      </p:pic>
      <p:pic>
        <p:nvPicPr>
          <p:cNvPr id="17" name="Picture 16"/>
          <p:cNvPicPr>
            <a:picLocks noChangeAspect="1"/>
          </p:cNvPicPr>
          <p:nvPr/>
        </p:nvPicPr>
        <p:blipFill>
          <a:blip r:embed="rId8"/>
          <a:stretch>
            <a:fillRect/>
          </a:stretch>
        </p:blipFill>
        <p:spPr>
          <a:xfrm>
            <a:off x="9710204" y="3862013"/>
            <a:ext cx="1834189" cy="1834189"/>
          </a:xfrm>
          <a:prstGeom prst="rect">
            <a:avLst/>
          </a:prstGeom>
        </p:spPr>
      </p:pic>
    </p:spTree>
    <p:extLst>
      <p:ext uri="{BB962C8B-B14F-4D97-AF65-F5344CB8AC3E}">
        <p14:creationId xmlns:p14="http://schemas.microsoft.com/office/powerpoint/2010/main" val="2677149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6" name="TextBox 5"/>
          <p:cNvSpPr txBox="1"/>
          <p:nvPr/>
        </p:nvSpPr>
        <p:spPr>
          <a:xfrm>
            <a:off x="65741" y="47813"/>
            <a:ext cx="12000753" cy="769441"/>
          </a:xfrm>
          <a:prstGeom prst="rect">
            <a:avLst/>
          </a:prstGeom>
          <a:noFill/>
        </p:spPr>
        <p:txBody>
          <a:bodyPr wrap="square" rtlCol="0">
            <a:spAutoFit/>
          </a:bodyPr>
          <a:lstStyle/>
          <a:p>
            <a:r>
              <a:rPr lang="en-US" sz="4400" dirty="0" err="1" smtClean="0">
                <a:solidFill>
                  <a:schemeClr val="bg1"/>
                </a:solidFill>
              </a:rPr>
              <a:t>XGBoost</a:t>
            </a:r>
            <a:r>
              <a:rPr lang="en-US" sz="4400" dirty="0" smtClean="0">
                <a:solidFill>
                  <a:schemeClr val="bg1"/>
                </a:solidFill>
              </a:rPr>
              <a:t> and SHAP for Mental Health Policy</a:t>
            </a:r>
            <a:endParaRPr lang="en-US" sz="4400" dirty="0">
              <a:solidFill>
                <a:schemeClr val="bg1"/>
              </a:solidFill>
            </a:endParaRPr>
          </a:p>
        </p:txBody>
      </p:sp>
      <p:pic>
        <p:nvPicPr>
          <p:cNvPr id="8" name="Picture 7"/>
          <p:cNvPicPr>
            <a:picLocks noChangeAspect="1"/>
          </p:cNvPicPr>
          <p:nvPr/>
        </p:nvPicPr>
        <p:blipFill>
          <a:blip r:embed="rId3"/>
          <a:stretch>
            <a:fillRect/>
          </a:stretch>
        </p:blipFill>
        <p:spPr>
          <a:xfrm>
            <a:off x="1831703" y="1315720"/>
            <a:ext cx="7574538" cy="5049692"/>
          </a:xfrm>
          <a:prstGeom prst="rect">
            <a:avLst/>
          </a:prstGeom>
        </p:spPr>
      </p:pic>
      <p:pic>
        <p:nvPicPr>
          <p:cNvPr id="9" name="Picture 8"/>
          <p:cNvPicPr>
            <a:picLocks noChangeAspect="1"/>
          </p:cNvPicPr>
          <p:nvPr/>
        </p:nvPicPr>
        <p:blipFill rotWithShape="1">
          <a:blip r:embed="rId4"/>
          <a:srcRect l="727" t="39624" r="-727" b="40083"/>
          <a:stretch/>
        </p:blipFill>
        <p:spPr>
          <a:xfrm>
            <a:off x="3426823" y="2065047"/>
            <a:ext cx="7282889" cy="2659353"/>
          </a:xfrm>
          <a:prstGeom prst="rect">
            <a:avLst/>
          </a:prstGeom>
        </p:spPr>
      </p:pic>
    </p:spTree>
    <p:extLst>
      <p:ext uri="{BB962C8B-B14F-4D97-AF65-F5344CB8AC3E}">
        <p14:creationId xmlns:p14="http://schemas.microsoft.com/office/powerpoint/2010/main" val="3849172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Integrative methods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71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056810" y="2322243"/>
            <a:ext cx="8078379" cy="2554545"/>
          </a:xfrm>
          <a:prstGeom prst="rect">
            <a:avLst/>
          </a:prstGeom>
          <a:noFill/>
        </p:spPr>
        <p:txBody>
          <a:bodyPr wrap="square" rtlCol="0">
            <a:spAutoFit/>
          </a:bodyPr>
          <a:lstStyle/>
          <a:p>
            <a:pPr algn="ctr"/>
            <a:r>
              <a:rPr lang="en-US" sz="8000" dirty="0" smtClean="0"/>
              <a:t>High-Dimensional Integration</a:t>
            </a:r>
            <a:endParaRPr lang="en-US" sz="8000" dirty="0"/>
          </a:p>
        </p:txBody>
      </p:sp>
    </p:spTree>
    <p:extLst>
      <p:ext uri="{BB962C8B-B14F-4D97-AF65-F5344CB8AC3E}">
        <p14:creationId xmlns:p14="http://schemas.microsoft.com/office/powerpoint/2010/main" val="29357783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69" b="1961"/>
          <a:stretch/>
        </p:blipFill>
        <p:spPr>
          <a:xfrm>
            <a:off x="1546860" y="389720"/>
            <a:ext cx="8877300" cy="5888772"/>
          </a:xfrm>
          <a:prstGeom prst="rect">
            <a:avLst/>
          </a:prstGeom>
        </p:spPr>
      </p:pic>
      <p:sp>
        <p:nvSpPr>
          <p:cNvPr id="5" name="TextBox 4"/>
          <p:cNvSpPr txBox="1"/>
          <p:nvPr/>
        </p:nvSpPr>
        <p:spPr>
          <a:xfrm>
            <a:off x="7635531" y="6278492"/>
            <a:ext cx="5410686" cy="276999"/>
          </a:xfrm>
          <a:prstGeom prst="rect">
            <a:avLst/>
          </a:prstGeom>
          <a:noFill/>
        </p:spPr>
        <p:txBody>
          <a:bodyPr wrap="square" rtlCol="0">
            <a:spAutoFit/>
          </a:bodyPr>
          <a:lstStyle/>
          <a:p>
            <a:r>
              <a:rPr lang="en-US" sz="1200" dirty="0" smtClean="0"/>
              <a:t>(</a:t>
            </a:r>
            <a:r>
              <a:rPr lang="en-US" sz="1200" dirty="0" err="1" smtClean="0"/>
              <a:t>Zitnik</a:t>
            </a:r>
            <a:r>
              <a:rPr lang="en-US" sz="1200" dirty="0" smtClean="0"/>
              <a:t> et al., 2019, </a:t>
            </a:r>
            <a:r>
              <a:rPr lang="en-US" sz="1200" dirty="0" err="1" smtClean="0"/>
              <a:t>Inf</a:t>
            </a:r>
            <a:r>
              <a:rPr lang="en-US" sz="1200" dirty="0" smtClean="0"/>
              <a:t> Fusion)</a:t>
            </a:r>
            <a:endParaRPr lang="en-US" sz="1200" dirty="0"/>
          </a:p>
        </p:txBody>
      </p:sp>
    </p:spTree>
    <p:extLst>
      <p:ext uri="{BB962C8B-B14F-4D97-AF65-F5344CB8AC3E}">
        <p14:creationId xmlns:p14="http://schemas.microsoft.com/office/powerpoint/2010/main" val="2081045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Similarity Network Fusion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73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229206" y="1089127"/>
            <a:ext cx="11124594" cy="4401205"/>
          </a:xfrm>
          <a:prstGeom prst="rect">
            <a:avLst/>
          </a:prstGeom>
          <a:noFill/>
        </p:spPr>
        <p:txBody>
          <a:bodyPr wrap="square" rtlCol="0">
            <a:spAutoFit/>
          </a:bodyPr>
          <a:lstStyle/>
          <a:p>
            <a:r>
              <a:rPr lang="en-US" sz="2800" b="1" dirty="0" smtClean="0"/>
              <a:t>Subject-centered approach</a:t>
            </a:r>
          </a:p>
          <a:p>
            <a:endParaRPr lang="en-US" sz="2800" dirty="0"/>
          </a:p>
          <a:p>
            <a:r>
              <a:rPr lang="en-US" sz="2800" dirty="0"/>
              <a:t>R</a:t>
            </a:r>
            <a:r>
              <a:rPr lang="en-US" sz="2800" dirty="0" smtClean="0"/>
              <a:t>elies on subject similarity, rather than variable similarity</a:t>
            </a:r>
          </a:p>
          <a:p>
            <a:endParaRPr lang="en-US" sz="2800" dirty="0" smtClean="0"/>
          </a:p>
          <a:p>
            <a:r>
              <a:rPr lang="en-US" sz="2800" dirty="0" smtClean="0">
                <a:sym typeface="Wingdings" panose="05000000000000000000" pitchFamily="2" charset="2"/>
              </a:rPr>
              <a:t>Affinity (similarity) matrices are calculated separately for many data types</a:t>
            </a:r>
          </a:p>
          <a:p>
            <a:endParaRPr lang="en-US" sz="2800" dirty="0">
              <a:sym typeface="Wingdings" panose="05000000000000000000" pitchFamily="2" charset="2"/>
            </a:endParaRPr>
          </a:p>
          <a:p>
            <a:r>
              <a:rPr lang="en-US" sz="2800" dirty="0" smtClean="0">
                <a:sym typeface="Wingdings" panose="05000000000000000000" pitchFamily="2" charset="2"/>
              </a:rPr>
              <a:t>A matrix can also be represented as a network</a:t>
            </a:r>
          </a:p>
          <a:p>
            <a:endParaRPr lang="en-US" sz="2800" dirty="0">
              <a:sym typeface="Wingdings" panose="05000000000000000000" pitchFamily="2" charset="2"/>
            </a:endParaRPr>
          </a:p>
          <a:p>
            <a:r>
              <a:rPr lang="en-US" sz="2800" dirty="0" smtClean="0">
                <a:sym typeface="Wingdings" panose="05000000000000000000" pitchFamily="2" charset="2"/>
              </a:rPr>
              <a:t>Fusion is an iterative process reinforcing strong connections and pruning weak connections across multiple networks</a:t>
            </a:r>
            <a:endParaRPr lang="en-US" sz="2800" dirty="0"/>
          </a:p>
        </p:txBody>
      </p:sp>
    </p:spTree>
    <p:extLst>
      <p:ext uri="{BB962C8B-B14F-4D97-AF65-F5344CB8AC3E}">
        <p14:creationId xmlns:p14="http://schemas.microsoft.com/office/powerpoint/2010/main" val="10942543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Similarity Network Fusion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74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229206" y="1089127"/>
            <a:ext cx="11124594" cy="523220"/>
          </a:xfrm>
          <a:prstGeom prst="rect">
            <a:avLst/>
          </a:prstGeom>
          <a:noFill/>
        </p:spPr>
        <p:txBody>
          <a:bodyPr wrap="square" rtlCol="0">
            <a:spAutoFit/>
          </a:bodyPr>
          <a:lstStyle/>
          <a:p>
            <a:r>
              <a:rPr lang="en-US" sz="2800" b="1" dirty="0" smtClean="0"/>
              <a:t>Basic approach</a:t>
            </a:r>
            <a:endParaRPr lang="en-US" sz="2800" dirty="0"/>
          </a:p>
        </p:txBody>
      </p:sp>
      <p:pic>
        <p:nvPicPr>
          <p:cNvPr id="19" name="Picture 18"/>
          <p:cNvPicPr>
            <a:picLocks noChangeAspect="1"/>
          </p:cNvPicPr>
          <p:nvPr/>
        </p:nvPicPr>
        <p:blipFill>
          <a:blip r:embed="rId3"/>
          <a:stretch>
            <a:fillRect/>
          </a:stretch>
        </p:blipFill>
        <p:spPr>
          <a:xfrm>
            <a:off x="669963" y="2248142"/>
            <a:ext cx="3693462" cy="3439616"/>
          </a:xfrm>
          <a:prstGeom prst="rect">
            <a:avLst/>
          </a:prstGeom>
        </p:spPr>
      </p:pic>
      <p:sp>
        <p:nvSpPr>
          <p:cNvPr id="20" name="TextBox 19"/>
          <p:cNvSpPr txBox="1"/>
          <p:nvPr/>
        </p:nvSpPr>
        <p:spPr>
          <a:xfrm rot="16200000">
            <a:off x="-566477" y="3659206"/>
            <a:ext cx="1892866" cy="369332"/>
          </a:xfrm>
          <a:prstGeom prst="rect">
            <a:avLst/>
          </a:prstGeom>
          <a:noFill/>
        </p:spPr>
        <p:txBody>
          <a:bodyPr wrap="square" rtlCol="0">
            <a:spAutoFit/>
          </a:bodyPr>
          <a:lstStyle/>
          <a:p>
            <a:r>
              <a:rPr lang="en-US" dirty="0" smtClean="0"/>
              <a:t>Subjects (n=30)</a:t>
            </a:r>
            <a:endParaRPr lang="en-US" dirty="0"/>
          </a:p>
        </p:txBody>
      </p:sp>
      <p:sp>
        <p:nvSpPr>
          <p:cNvPr id="21" name="TextBox 20"/>
          <p:cNvSpPr txBox="1"/>
          <p:nvPr/>
        </p:nvSpPr>
        <p:spPr>
          <a:xfrm>
            <a:off x="1793369" y="1813061"/>
            <a:ext cx="1892866" cy="369332"/>
          </a:xfrm>
          <a:prstGeom prst="rect">
            <a:avLst/>
          </a:prstGeom>
          <a:noFill/>
        </p:spPr>
        <p:txBody>
          <a:bodyPr wrap="square" rtlCol="0">
            <a:spAutoFit/>
          </a:bodyPr>
          <a:lstStyle/>
          <a:p>
            <a:r>
              <a:rPr lang="en-US" dirty="0"/>
              <a:t>V</a:t>
            </a:r>
            <a:r>
              <a:rPr lang="en-US" dirty="0" smtClean="0"/>
              <a:t>ariables (n=7)</a:t>
            </a:r>
            <a:endParaRPr lang="en-US" dirty="0"/>
          </a:p>
        </p:txBody>
      </p:sp>
    </p:spTree>
    <p:extLst>
      <p:ext uri="{BB962C8B-B14F-4D97-AF65-F5344CB8AC3E}">
        <p14:creationId xmlns:p14="http://schemas.microsoft.com/office/powerpoint/2010/main" val="8747638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Similarity Network Fusion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75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229206" y="1089127"/>
            <a:ext cx="11124594" cy="523220"/>
          </a:xfrm>
          <a:prstGeom prst="rect">
            <a:avLst/>
          </a:prstGeom>
          <a:noFill/>
        </p:spPr>
        <p:txBody>
          <a:bodyPr wrap="square" rtlCol="0">
            <a:spAutoFit/>
          </a:bodyPr>
          <a:lstStyle/>
          <a:p>
            <a:r>
              <a:rPr lang="en-US" sz="2800" b="1" dirty="0" smtClean="0"/>
              <a:t>Basic approach</a:t>
            </a:r>
            <a:endParaRPr lang="en-US" sz="2800" dirty="0"/>
          </a:p>
        </p:txBody>
      </p:sp>
      <p:pic>
        <p:nvPicPr>
          <p:cNvPr id="19" name="Picture 18"/>
          <p:cNvPicPr>
            <a:picLocks noChangeAspect="1"/>
          </p:cNvPicPr>
          <p:nvPr/>
        </p:nvPicPr>
        <p:blipFill>
          <a:blip r:embed="rId3"/>
          <a:stretch>
            <a:fillRect/>
          </a:stretch>
        </p:blipFill>
        <p:spPr>
          <a:xfrm>
            <a:off x="669963" y="2248142"/>
            <a:ext cx="3693462" cy="3439616"/>
          </a:xfrm>
          <a:prstGeom prst="rect">
            <a:avLst/>
          </a:prstGeom>
        </p:spPr>
      </p:pic>
      <p:sp>
        <p:nvSpPr>
          <p:cNvPr id="20" name="TextBox 19"/>
          <p:cNvSpPr txBox="1"/>
          <p:nvPr/>
        </p:nvSpPr>
        <p:spPr>
          <a:xfrm rot="16200000">
            <a:off x="-566477" y="3659206"/>
            <a:ext cx="1892866" cy="369332"/>
          </a:xfrm>
          <a:prstGeom prst="rect">
            <a:avLst/>
          </a:prstGeom>
          <a:noFill/>
        </p:spPr>
        <p:txBody>
          <a:bodyPr wrap="square" rtlCol="0">
            <a:spAutoFit/>
          </a:bodyPr>
          <a:lstStyle/>
          <a:p>
            <a:r>
              <a:rPr lang="en-US" dirty="0" smtClean="0"/>
              <a:t>Subjects (n=30)</a:t>
            </a:r>
            <a:endParaRPr lang="en-US" dirty="0"/>
          </a:p>
        </p:txBody>
      </p:sp>
      <p:sp>
        <p:nvSpPr>
          <p:cNvPr id="21" name="TextBox 20"/>
          <p:cNvSpPr txBox="1"/>
          <p:nvPr/>
        </p:nvSpPr>
        <p:spPr>
          <a:xfrm>
            <a:off x="1793369" y="1813061"/>
            <a:ext cx="1892866" cy="369332"/>
          </a:xfrm>
          <a:prstGeom prst="rect">
            <a:avLst/>
          </a:prstGeom>
          <a:noFill/>
        </p:spPr>
        <p:txBody>
          <a:bodyPr wrap="square" rtlCol="0">
            <a:spAutoFit/>
          </a:bodyPr>
          <a:lstStyle/>
          <a:p>
            <a:r>
              <a:rPr lang="en-US" dirty="0"/>
              <a:t>V</a:t>
            </a:r>
            <a:r>
              <a:rPr lang="en-US" dirty="0" smtClean="0"/>
              <a:t>ariables (n=7)</a:t>
            </a:r>
            <a:endParaRPr lang="en-US" dirty="0"/>
          </a:p>
        </p:txBody>
      </p:sp>
      <p:sp>
        <p:nvSpPr>
          <p:cNvPr id="24" name="Rectangle 23"/>
          <p:cNvSpPr/>
          <p:nvPr/>
        </p:nvSpPr>
        <p:spPr>
          <a:xfrm>
            <a:off x="564623" y="2355266"/>
            <a:ext cx="4153138" cy="125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64621" y="2911375"/>
            <a:ext cx="4153139" cy="125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4621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Similarity Network Fusion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76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229206" y="1089127"/>
            <a:ext cx="11124594" cy="523220"/>
          </a:xfrm>
          <a:prstGeom prst="rect">
            <a:avLst/>
          </a:prstGeom>
          <a:noFill/>
        </p:spPr>
        <p:txBody>
          <a:bodyPr wrap="square" rtlCol="0">
            <a:spAutoFit/>
          </a:bodyPr>
          <a:lstStyle/>
          <a:p>
            <a:r>
              <a:rPr lang="en-US" sz="2800" b="1" dirty="0" smtClean="0"/>
              <a:t>Basic approach</a:t>
            </a:r>
            <a:endParaRPr lang="en-US" sz="2800" dirty="0"/>
          </a:p>
        </p:txBody>
      </p:sp>
      <p:sp>
        <p:nvSpPr>
          <p:cNvPr id="13" name="Right Arrow 12"/>
          <p:cNvSpPr/>
          <p:nvPr/>
        </p:nvSpPr>
        <p:spPr>
          <a:xfrm>
            <a:off x="4838098" y="3799734"/>
            <a:ext cx="1636601" cy="728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4612" y="1680045"/>
            <a:ext cx="2585946" cy="369332"/>
          </a:xfrm>
          <a:prstGeom prst="rect">
            <a:avLst/>
          </a:prstGeom>
          <a:noFill/>
        </p:spPr>
        <p:txBody>
          <a:bodyPr wrap="square" rtlCol="0">
            <a:spAutoFit/>
          </a:bodyPr>
          <a:lstStyle/>
          <a:p>
            <a:pPr algn="ctr"/>
            <a:r>
              <a:rPr lang="en-US" dirty="0" smtClean="0"/>
              <a:t>Distance metric</a:t>
            </a:r>
          </a:p>
        </p:txBody>
      </p:sp>
      <p:sp>
        <p:nvSpPr>
          <p:cNvPr id="16" name="TextBox 15"/>
          <p:cNvSpPr txBox="1"/>
          <p:nvPr/>
        </p:nvSpPr>
        <p:spPr>
          <a:xfrm>
            <a:off x="7513670" y="2528107"/>
            <a:ext cx="1892866" cy="369332"/>
          </a:xfrm>
          <a:prstGeom prst="rect">
            <a:avLst/>
          </a:prstGeom>
          <a:noFill/>
        </p:spPr>
        <p:txBody>
          <a:bodyPr wrap="square" rtlCol="0">
            <a:spAutoFit/>
          </a:bodyPr>
          <a:lstStyle/>
          <a:p>
            <a:r>
              <a:rPr lang="en-US" dirty="0" smtClean="0"/>
              <a:t>Subjects (n=30)</a:t>
            </a:r>
            <a:endParaRPr lang="en-US" dirty="0"/>
          </a:p>
        </p:txBody>
      </p:sp>
      <p:sp>
        <p:nvSpPr>
          <p:cNvPr id="17" name="TextBox 16"/>
          <p:cNvSpPr txBox="1"/>
          <p:nvPr/>
        </p:nvSpPr>
        <p:spPr>
          <a:xfrm rot="16200000">
            <a:off x="5899551" y="3924308"/>
            <a:ext cx="1892866" cy="369332"/>
          </a:xfrm>
          <a:prstGeom prst="rect">
            <a:avLst/>
          </a:prstGeom>
          <a:noFill/>
        </p:spPr>
        <p:txBody>
          <a:bodyPr wrap="square" rtlCol="0">
            <a:spAutoFit/>
          </a:bodyPr>
          <a:lstStyle/>
          <a:p>
            <a:r>
              <a:rPr lang="en-US" dirty="0" smtClean="0"/>
              <a:t>Subjects (n=30)</a:t>
            </a:r>
            <a:endParaRPr lang="en-US" dirty="0"/>
          </a:p>
        </p:txBody>
      </p:sp>
      <p:pic>
        <p:nvPicPr>
          <p:cNvPr id="19" name="Picture 18"/>
          <p:cNvPicPr>
            <a:picLocks noChangeAspect="1"/>
          </p:cNvPicPr>
          <p:nvPr/>
        </p:nvPicPr>
        <p:blipFill>
          <a:blip r:embed="rId3"/>
          <a:stretch>
            <a:fillRect/>
          </a:stretch>
        </p:blipFill>
        <p:spPr>
          <a:xfrm>
            <a:off x="669963" y="2248142"/>
            <a:ext cx="3693462" cy="3439616"/>
          </a:xfrm>
          <a:prstGeom prst="rect">
            <a:avLst/>
          </a:prstGeom>
        </p:spPr>
      </p:pic>
      <p:sp>
        <p:nvSpPr>
          <p:cNvPr id="20" name="TextBox 19"/>
          <p:cNvSpPr txBox="1"/>
          <p:nvPr/>
        </p:nvSpPr>
        <p:spPr>
          <a:xfrm rot="16200000">
            <a:off x="-566477" y="3659206"/>
            <a:ext cx="1892866" cy="369332"/>
          </a:xfrm>
          <a:prstGeom prst="rect">
            <a:avLst/>
          </a:prstGeom>
          <a:noFill/>
        </p:spPr>
        <p:txBody>
          <a:bodyPr wrap="square" rtlCol="0">
            <a:spAutoFit/>
          </a:bodyPr>
          <a:lstStyle/>
          <a:p>
            <a:r>
              <a:rPr lang="en-US" dirty="0" smtClean="0"/>
              <a:t>Subjects (n=30)</a:t>
            </a:r>
            <a:endParaRPr lang="en-US" dirty="0"/>
          </a:p>
        </p:txBody>
      </p:sp>
      <p:sp>
        <p:nvSpPr>
          <p:cNvPr id="21" name="TextBox 20"/>
          <p:cNvSpPr txBox="1"/>
          <p:nvPr/>
        </p:nvSpPr>
        <p:spPr>
          <a:xfrm>
            <a:off x="1793369" y="1813061"/>
            <a:ext cx="1892866" cy="369332"/>
          </a:xfrm>
          <a:prstGeom prst="rect">
            <a:avLst/>
          </a:prstGeom>
          <a:noFill/>
        </p:spPr>
        <p:txBody>
          <a:bodyPr wrap="square" rtlCol="0">
            <a:spAutoFit/>
          </a:bodyPr>
          <a:lstStyle/>
          <a:p>
            <a:r>
              <a:rPr lang="en-US" dirty="0"/>
              <a:t>V</a:t>
            </a:r>
            <a:r>
              <a:rPr lang="en-US" dirty="0" smtClean="0"/>
              <a:t>ariables (n=7)</a:t>
            </a:r>
            <a:endParaRPr lang="en-US" dirty="0"/>
          </a:p>
        </p:txBody>
      </p:sp>
      <p:pic>
        <p:nvPicPr>
          <p:cNvPr id="2" name="Picture 1"/>
          <p:cNvPicPr>
            <a:picLocks noChangeAspect="1"/>
          </p:cNvPicPr>
          <p:nvPr/>
        </p:nvPicPr>
        <p:blipFill>
          <a:blip r:embed="rId4"/>
          <a:stretch>
            <a:fillRect/>
          </a:stretch>
        </p:blipFill>
        <p:spPr>
          <a:xfrm>
            <a:off x="7030650" y="2897439"/>
            <a:ext cx="2474186" cy="2591710"/>
          </a:xfrm>
          <a:prstGeom prst="rect">
            <a:avLst/>
          </a:prstGeom>
        </p:spPr>
      </p:pic>
      <p:pic>
        <p:nvPicPr>
          <p:cNvPr id="3" name="Picture 2"/>
          <p:cNvPicPr>
            <a:picLocks noChangeAspect="1"/>
          </p:cNvPicPr>
          <p:nvPr/>
        </p:nvPicPr>
        <p:blipFill>
          <a:blip r:embed="rId5"/>
          <a:stretch>
            <a:fillRect/>
          </a:stretch>
        </p:blipFill>
        <p:spPr>
          <a:xfrm>
            <a:off x="9616596" y="2897439"/>
            <a:ext cx="2459817" cy="2604693"/>
          </a:xfrm>
          <a:prstGeom prst="rect">
            <a:avLst/>
          </a:prstGeom>
        </p:spPr>
      </p:pic>
      <p:sp>
        <p:nvSpPr>
          <p:cNvPr id="7" name="TextBox 6"/>
          <p:cNvSpPr txBox="1"/>
          <p:nvPr/>
        </p:nvSpPr>
        <p:spPr>
          <a:xfrm>
            <a:off x="7815596" y="2036757"/>
            <a:ext cx="2166604" cy="368658"/>
          </a:xfrm>
          <a:prstGeom prst="rect">
            <a:avLst/>
          </a:prstGeom>
          <a:noFill/>
        </p:spPr>
        <p:txBody>
          <a:bodyPr wrap="square" rtlCol="0">
            <a:spAutoFit/>
          </a:bodyPr>
          <a:lstStyle/>
          <a:p>
            <a:r>
              <a:rPr lang="en-US" dirty="0" smtClean="0"/>
              <a:t>Distance</a:t>
            </a:r>
            <a:endParaRPr lang="en-US" dirty="0"/>
          </a:p>
        </p:txBody>
      </p:sp>
      <p:sp>
        <p:nvSpPr>
          <p:cNvPr id="18" name="TextBox 17"/>
          <p:cNvSpPr txBox="1"/>
          <p:nvPr/>
        </p:nvSpPr>
        <p:spPr>
          <a:xfrm>
            <a:off x="10311268" y="2036757"/>
            <a:ext cx="1185711" cy="646331"/>
          </a:xfrm>
          <a:prstGeom prst="rect">
            <a:avLst/>
          </a:prstGeom>
          <a:noFill/>
        </p:spPr>
        <p:txBody>
          <a:bodyPr wrap="square" rtlCol="0">
            <a:spAutoFit/>
          </a:bodyPr>
          <a:lstStyle/>
          <a:p>
            <a:pPr algn="ctr"/>
            <a:r>
              <a:rPr lang="en-US" dirty="0" smtClean="0"/>
              <a:t>Affinity/</a:t>
            </a:r>
          </a:p>
          <a:p>
            <a:pPr algn="ctr"/>
            <a:r>
              <a:rPr lang="en-US" dirty="0" smtClean="0"/>
              <a:t>Similarity</a:t>
            </a:r>
            <a:endParaRPr lang="en-US" dirty="0"/>
          </a:p>
        </p:txBody>
      </p:sp>
      <p:sp>
        <p:nvSpPr>
          <p:cNvPr id="22" name="Rectangle 21"/>
          <p:cNvSpPr/>
          <p:nvPr/>
        </p:nvSpPr>
        <p:spPr>
          <a:xfrm>
            <a:off x="564623" y="2355266"/>
            <a:ext cx="4153138" cy="125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64621" y="2911375"/>
            <a:ext cx="4153139" cy="125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7617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Similarity Network Fusion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77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9" name="TextBox 8"/>
          <p:cNvSpPr txBox="1"/>
          <p:nvPr/>
        </p:nvSpPr>
        <p:spPr>
          <a:xfrm>
            <a:off x="229206" y="1089127"/>
            <a:ext cx="11124594" cy="523220"/>
          </a:xfrm>
          <a:prstGeom prst="rect">
            <a:avLst/>
          </a:prstGeom>
          <a:noFill/>
        </p:spPr>
        <p:txBody>
          <a:bodyPr wrap="square" rtlCol="0">
            <a:spAutoFit/>
          </a:bodyPr>
          <a:lstStyle/>
          <a:p>
            <a:r>
              <a:rPr lang="en-US" sz="2800" b="1" dirty="0" smtClean="0"/>
              <a:t>Basic approach</a:t>
            </a:r>
            <a:endParaRPr lang="en-US" sz="2800" dirty="0"/>
          </a:p>
        </p:txBody>
      </p:sp>
      <p:sp>
        <p:nvSpPr>
          <p:cNvPr id="13" name="Right Arrow 12"/>
          <p:cNvSpPr/>
          <p:nvPr/>
        </p:nvSpPr>
        <p:spPr>
          <a:xfrm>
            <a:off x="4838098" y="3799734"/>
            <a:ext cx="1636601" cy="728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4612" y="1680045"/>
            <a:ext cx="2585946" cy="1200329"/>
          </a:xfrm>
          <a:prstGeom prst="rect">
            <a:avLst/>
          </a:prstGeom>
          <a:noFill/>
        </p:spPr>
        <p:txBody>
          <a:bodyPr wrap="square" rtlCol="0">
            <a:spAutoFit/>
          </a:bodyPr>
          <a:lstStyle/>
          <a:p>
            <a:pPr algn="ctr"/>
            <a:r>
              <a:rPr lang="en-US" dirty="0" smtClean="0"/>
              <a:t>Distance metric</a:t>
            </a:r>
          </a:p>
          <a:p>
            <a:pPr algn="ctr"/>
            <a:r>
              <a:rPr lang="en-US" dirty="0" smtClean="0"/>
              <a:t>(correlation)</a:t>
            </a:r>
          </a:p>
          <a:p>
            <a:pPr algn="ctr"/>
            <a:r>
              <a:rPr lang="en-US" dirty="0" smtClean="0"/>
              <a:t>(Euclidean?)</a:t>
            </a:r>
          </a:p>
          <a:p>
            <a:pPr algn="ctr"/>
            <a:r>
              <a:rPr lang="en-US" dirty="0" smtClean="0"/>
              <a:t>(Manhattan</a:t>
            </a:r>
            <a:r>
              <a:rPr lang="en-US" dirty="0" smtClean="0"/>
              <a:t>)</a:t>
            </a:r>
            <a:endParaRPr lang="en-US" dirty="0" smtClean="0"/>
          </a:p>
        </p:txBody>
      </p:sp>
      <p:sp>
        <p:nvSpPr>
          <p:cNvPr id="16" name="TextBox 15"/>
          <p:cNvSpPr txBox="1"/>
          <p:nvPr/>
        </p:nvSpPr>
        <p:spPr>
          <a:xfrm>
            <a:off x="7513670" y="2528107"/>
            <a:ext cx="1892866" cy="369332"/>
          </a:xfrm>
          <a:prstGeom prst="rect">
            <a:avLst/>
          </a:prstGeom>
          <a:noFill/>
        </p:spPr>
        <p:txBody>
          <a:bodyPr wrap="square" rtlCol="0">
            <a:spAutoFit/>
          </a:bodyPr>
          <a:lstStyle/>
          <a:p>
            <a:r>
              <a:rPr lang="en-US" dirty="0" smtClean="0"/>
              <a:t>Subjects (n=30)</a:t>
            </a:r>
            <a:endParaRPr lang="en-US" dirty="0"/>
          </a:p>
        </p:txBody>
      </p:sp>
      <p:sp>
        <p:nvSpPr>
          <p:cNvPr id="17" name="TextBox 16"/>
          <p:cNvSpPr txBox="1"/>
          <p:nvPr/>
        </p:nvSpPr>
        <p:spPr>
          <a:xfrm rot="16200000">
            <a:off x="5899551" y="3924308"/>
            <a:ext cx="1892866" cy="369332"/>
          </a:xfrm>
          <a:prstGeom prst="rect">
            <a:avLst/>
          </a:prstGeom>
          <a:noFill/>
        </p:spPr>
        <p:txBody>
          <a:bodyPr wrap="square" rtlCol="0">
            <a:spAutoFit/>
          </a:bodyPr>
          <a:lstStyle/>
          <a:p>
            <a:r>
              <a:rPr lang="en-US" dirty="0" smtClean="0"/>
              <a:t>Subjects (n=30)</a:t>
            </a:r>
            <a:endParaRPr lang="en-US" dirty="0"/>
          </a:p>
        </p:txBody>
      </p:sp>
      <p:pic>
        <p:nvPicPr>
          <p:cNvPr id="19" name="Picture 18"/>
          <p:cNvPicPr>
            <a:picLocks noChangeAspect="1"/>
          </p:cNvPicPr>
          <p:nvPr/>
        </p:nvPicPr>
        <p:blipFill>
          <a:blip r:embed="rId3"/>
          <a:stretch>
            <a:fillRect/>
          </a:stretch>
        </p:blipFill>
        <p:spPr>
          <a:xfrm>
            <a:off x="669963" y="2248142"/>
            <a:ext cx="3693462" cy="3439616"/>
          </a:xfrm>
          <a:prstGeom prst="rect">
            <a:avLst/>
          </a:prstGeom>
        </p:spPr>
      </p:pic>
      <p:sp>
        <p:nvSpPr>
          <p:cNvPr id="20" name="TextBox 19"/>
          <p:cNvSpPr txBox="1"/>
          <p:nvPr/>
        </p:nvSpPr>
        <p:spPr>
          <a:xfrm rot="16200000">
            <a:off x="-566477" y="3659206"/>
            <a:ext cx="1892866" cy="369332"/>
          </a:xfrm>
          <a:prstGeom prst="rect">
            <a:avLst/>
          </a:prstGeom>
          <a:noFill/>
        </p:spPr>
        <p:txBody>
          <a:bodyPr wrap="square" rtlCol="0">
            <a:spAutoFit/>
          </a:bodyPr>
          <a:lstStyle/>
          <a:p>
            <a:r>
              <a:rPr lang="en-US" dirty="0" smtClean="0"/>
              <a:t>Subjects (n=30)</a:t>
            </a:r>
            <a:endParaRPr lang="en-US" dirty="0"/>
          </a:p>
        </p:txBody>
      </p:sp>
      <p:sp>
        <p:nvSpPr>
          <p:cNvPr id="21" name="TextBox 20"/>
          <p:cNvSpPr txBox="1"/>
          <p:nvPr/>
        </p:nvSpPr>
        <p:spPr>
          <a:xfrm>
            <a:off x="1793369" y="1813061"/>
            <a:ext cx="1892866" cy="369332"/>
          </a:xfrm>
          <a:prstGeom prst="rect">
            <a:avLst/>
          </a:prstGeom>
          <a:noFill/>
        </p:spPr>
        <p:txBody>
          <a:bodyPr wrap="square" rtlCol="0">
            <a:spAutoFit/>
          </a:bodyPr>
          <a:lstStyle/>
          <a:p>
            <a:r>
              <a:rPr lang="en-US" dirty="0"/>
              <a:t>V</a:t>
            </a:r>
            <a:r>
              <a:rPr lang="en-US" dirty="0" smtClean="0"/>
              <a:t>ariables (n=7)</a:t>
            </a:r>
            <a:endParaRPr lang="en-US" dirty="0"/>
          </a:p>
        </p:txBody>
      </p:sp>
      <p:pic>
        <p:nvPicPr>
          <p:cNvPr id="2" name="Picture 1"/>
          <p:cNvPicPr>
            <a:picLocks noChangeAspect="1"/>
          </p:cNvPicPr>
          <p:nvPr/>
        </p:nvPicPr>
        <p:blipFill>
          <a:blip r:embed="rId4"/>
          <a:stretch>
            <a:fillRect/>
          </a:stretch>
        </p:blipFill>
        <p:spPr>
          <a:xfrm>
            <a:off x="7030650" y="2897439"/>
            <a:ext cx="2474186" cy="2591710"/>
          </a:xfrm>
          <a:prstGeom prst="rect">
            <a:avLst/>
          </a:prstGeom>
        </p:spPr>
      </p:pic>
      <p:pic>
        <p:nvPicPr>
          <p:cNvPr id="3" name="Picture 2"/>
          <p:cNvPicPr>
            <a:picLocks noChangeAspect="1"/>
          </p:cNvPicPr>
          <p:nvPr/>
        </p:nvPicPr>
        <p:blipFill>
          <a:blip r:embed="rId5"/>
          <a:stretch>
            <a:fillRect/>
          </a:stretch>
        </p:blipFill>
        <p:spPr>
          <a:xfrm>
            <a:off x="9616596" y="2897439"/>
            <a:ext cx="2459817" cy="2604693"/>
          </a:xfrm>
          <a:prstGeom prst="rect">
            <a:avLst/>
          </a:prstGeom>
        </p:spPr>
      </p:pic>
      <p:sp>
        <p:nvSpPr>
          <p:cNvPr id="7" name="TextBox 6"/>
          <p:cNvSpPr txBox="1"/>
          <p:nvPr/>
        </p:nvSpPr>
        <p:spPr>
          <a:xfrm>
            <a:off x="7815596" y="2036757"/>
            <a:ext cx="2166604" cy="368658"/>
          </a:xfrm>
          <a:prstGeom prst="rect">
            <a:avLst/>
          </a:prstGeom>
          <a:noFill/>
        </p:spPr>
        <p:txBody>
          <a:bodyPr wrap="square" rtlCol="0">
            <a:spAutoFit/>
          </a:bodyPr>
          <a:lstStyle/>
          <a:p>
            <a:r>
              <a:rPr lang="en-US" dirty="0" smtClean="0"/>
              <a:t>Distance</a:t>
            </a:r>
            <a:endParaRPr lang="en-US" dirty="0"/>
          </a:p>
        </p:txBody>
      </p:sp>
      <p:sp>
        <p:nvSpPr>
          <p:cNvPr id="18" name="TextBox 17"/>
          <p:cNvSpPr txBox="1"/>
          <p:nvPr/>
        </p:nvSpPr>
        <p:spPr>
          <a:xfrm>
            <a:off x="10311268" y="2036757"/>
            <a:ext cx="1185711" cy="646331"/>
          </a:xfrm>
          <a:prstGeom prst="rect">
            <a:avLst/>
          </a:prstGeom>
          <a:noFill/>
        </p:spPr>
        <p:txBody>
          <a:bodyPr wrap="square" rtlCol="0">
            <a:spAutoFit/>
          </a:bodyPr>
          <a:lstStyle/>
          <a:p>
            <a:pPr algn="ctr"/>
            <a:r>
              <a:rPr lang="en-US" dirty="0" smtClean="0"/>
              <a:t>Affinity/</a:t>
            </a:r>
          </a:p>
          <a:p>
            <a:pPr algn="ctr"/>
            <a:r>
              <a:rPr lang="en-US" dirty="0" smtClean="0"/>
              <a:t>Similarity</a:t>
            </a:r>
            <a:endParaRPr lang="en-US" dirty="0"/>
          </a:p>
        </p:txBody>
      </p:sp>
      <p:sp>
        <p:nvSpPr>
          <p:cNvPr id="22" name="Rectangle 21"/>
          <p:cNvSpPr/>
          <p:nvPr/>
        </p:nvSpPr>
        <p:spPr>
          <a:xfrm>
            <a:off x="564623" y="2355266"/>
            <a:ext cx="4153138" cy="125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64621" y="2911375"/>
            <a:ext cx="4153139" cy="1258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7996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Similarity Network Fusion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78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320353" y="1626228"/>
            <a:ext cx="11695296" cy="3970832"/>
          </a:xfrm>
          <a:prstGeom prst="rect">
            <a:avLst/>
          </a:prstGeom>
        </p:spPr>
      </p:pic>
      <p:sp>
        <p:nvSpPr>
          <p:cNvPr id="7" name="TextBox 6"/>
          <p:cNvSpPr txBox="1"/>
          <p:nvPr/>
        </p:nvSpPr>
        <p:spPr>
          <a:xfrm>
            <a:off x="430991" y="6337911"/>
            <a:ext cx="4047822" cy="276999"/>
          </a:xfrm>
          <a:prstGeom prst="rect">
            <a:avLst/>
          </a:prstGeom>
          <a:noFill/>
        </p:spPr>
        <p:txBody>
          <a:bodyPr wrap="square" rtlCol="0">
            <a:spAutoFit/>
          </a:bodyPr>
          <a:lstStyle/>
          <a:p>
            <a:r>
              <a:rPr lang="en-US" sz="1200" dirty="0" smtClean="0"/>
              <a:t>(Wang et al., 2014, Nat. Meth.)</a:t>
            </a:r>
            <a:endParaRPr lang="en-US" sz="1200" dirty="0"/>
          </a:p>
        </p:txBody>
      </p:sp>
    </p:spTree>
    <p:extLst>
      <p:ext uri="{BB962C8B-B14F-4D97-AF65-F5344CB8AC3E}">
        <p14:creationId xmlns:p14="http://schemas.microsoft.com/office/powerpoint/2010/main" val="7115429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4028" y="304800"/>
            <a:ext cx="8851374" cy="6398260"/>
          </a:xfrm>
          <a:prstGeom prst="rect">
            <a:avLst/>
          </a:prstGeom>
        </p:spPr>
      </p:pic>
      <p:sp>
        <p:nvSpPr>
          <p:cNvPr id="5" name="TextBox 4"/>
          <p:cNvSpPr txBox="1"/>
          <p:nvPr/>
        </p:nvSpPr>
        <p:spPr>
          <a:xfrm>
            <a:off x="430991" y="6337911"/>
            <a:ext cx="4047822" cy="276999"/>
          </a:xfrm>
          <a:prstGeom prst="rect">
            <a:avLst/>
          </a:prstGeom>
          <a:noFill/>
        </p:spPr>
        <p:txBody>
          <a:bodyPr wrap="square" rtlCol="0">
            <a:spAutoFit/>
          </a:bodyPr>
          <a:lstStyle/>
          <a:p>
            <a:r>
              <a:rPr lang="en-US" sz="1200" dirty="0" smtClean="0"/>
              <a:t>(Wang et al., 2014, Nat. Meth.)</a:t>
            </a:r>
            <a:endParaRPr lang="en-US" sz="1200" dirty="0"/>
          </a:p>
        </p:txBody>
      </p:sp>
    </p:spTree>
    <p:extLst>
      <p:ext uri="{BB962C8B-B14F-4D97-AF65-F5344CB8AC3E}">
        <p14:creationId xmlns:p14="http://schemas.microsoft.com/office/powerpoint/2010/main" val="2774232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Integrative methods</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7" name="TextBox 6"/>
          <p:cNvSpPr txBox="1"/>
          <p:nvPr/>
        </p:nvSpPr>
        <p:spPr>
          <a:xfrm>
            <a:off x="2026927" y="2322243"/>
            <a:ext cx="8078379" cy="2554545"/>
          </a:xfrm>
          <a:prstGeom prst="rect">
            <a:avLst/>
          </a:prstGeom>
          <a:noFill/>
        </p:spPr>
        <p:txBody>
          <a:bodyPr wrap="square" rtlCol="0">
            <a:spAutoFit/>
          </a:bodyPr>
          <a:lstStyle/>
          <a:p>
            <a:pPr algn="ctr"/>
            <a:r>
              <a:rPr lang="en-US" sz="8000" dirty="0" smtClean="0"/>
              <a:t>Integrative Methods</a:t>
            </a:r>
            <a:endParaRPr lang="en-US" sz="8000" dirty="0"/>
          </a:p>
        </p:txBody>
      </p:sp>
    </p:spTree>
    <p:extLst>
      <p:ext uri="{BB962C8B-B14F-4D97-AF65-F5344CB8AC3E}">
        <p14:creationId xmlns:p14="http://schemas.microsoft.com/office/powerpoint/2010/main" val="29791983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Similarity Network Fusion</a:t>
            </a:r>
          </a:p>
        </p:txBody>
      </p:sp>
      <p:sp>
        <p:nvSpPr>
          <p:cNvPr id="6" name="Slide Number Placeholder 5"/>
          <p:cNvSpPr>
            <a:spLocks noGrp="1"/>
          </p:cNvSpPr>
          <p:nvPr>
            <p:ph type="sldNum" sz="quarter" idx="12"/>
          </p:nvPr>
        </p:nvSpPr>
        <p:spPr/>
        <p:txBody>
          <a:bodyPr/>
          <a:lstStyle/>
          <a:p>
            <a:fld id="{6533D874-F039-43B6-B214-73562DB46ECA}" type="slidenum">
              <a:rPr lang="en-US" smtClean="0"/>
              <a:t>80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3" name="Picture 2"/>
          <p:cNvPicPr>
            <a:picLocks noChangeAspect="1"/>
          </p:cNvPicPr>
          <p:nvPr/>
        </p:nvPicPr>
        <p:blipFill>
          <a:blip r:embed="rId3"/>
          <a:stretch>
            <a:fillRect/>
          </a:stretch>
        </p:blipFill>
        <p:spPr>
          <a:xfrm>
            <a:off x="2750021" y="1079179"/>
            <a:ext cx="6632191" cy="5533958"/>
          </a:xfrm>
          <a:prstGeom prst="rect">
            <a:avLst/>
          </a:prstGeom>
        </p:spPr>
      </p:pic>
      <p:sp>
        <p:nvSpPr>
          <p:cNvPr id="9" name="TextBox 8"/>
          <p:cNvSpPr txBox="1"/>
          <p:nvPr/>
        </p:nvSpPr>
        <p:spPr>
          <a:xfrm>
            <a:off x="430991" y="6337911"/>
            <a:ext cx="4047822" cy="276999"/>
          </a:xfrm>
          <a:prstGeom prst="rect">
            <a:avLst/>
          </a:prstGeom>
          <a:noFill/>
        </p:spPr>
        <p:txBody>
          <a:bodyPr wrap="square" rtlCol="0">
            <a:spAutoFit/>
          </a:bodyPr>
          <a:lstStyle/>
          <a:p>
            <a:r>
              <a:rPr lang="en-US" sz="1200" dirty="0" smtClean="0"/>
              <a:t>(Wang et al., 2014, Nat. Meth.)</a:t>
            </a:r>
            <a:endParaRPr lang="en-US" sz="1200" dirty="0"/>
          </a:p>
        </p:txBody>
      </p:sp>
      <p:sp>
        <p:nvSpPr>
          <p:cNvPr id="7" name="TextBox 6"/>
          <p:cNvSpPr txBox="1"/>
          <p:nvPr/>
        </p:nvSpPr>
        <p:spPr>
          <a:xfrm>
            <a:off x="430991" y="1263852"/>
            <a:ext cx="1461875" cy="1200329"/>
          </a:xfrm>
          <a:prstGeom prst="rect">
            <a:avLst/>
          </a:prstGeom>
          <a:noFill/>
        </p:spPr>
        <p:txBody>
          <a:bodyPr wrap="square" rtlCol="0">
            <a:spAutoFit/>
          </a:bodyPr>
          <a:lstStyle/>
          <a:p>
            <a:r>
              <a:rPr lang="en-US" sz="2400" dirty="0" smtClean="0"/>
              <a:t>Breast cancer subtyping</a:t>
            </a:r>
            <a:endParaRPr lang="en-US" sz="2400" dirty="0"/>
          </a:p>
        </p:txBody>
      </p:sp>
    </p:spTree>
    <p:extLst>
      <p:ext uri="{BB962C8B-B14F-4D97-AF65-F5344CB8AC3E}">
        <p14:creationId xmlns:p14="http://schemas.microsoft.com/office/powerpoint/2010/main" val="3320744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a:solidFill>
                  <a:schemeClr val="bg1"/>
                </a:solidFill>
              </a:rPr>
              <a:t>Similarity Network Fusion</a:t>
            </a:r>
          </a:p>
        </p:txBody>
      </p:sp>
      <p:sp>
        <p:nvSpPr>
          <p:cNvPr id="6" name="Slide Number Placeholder 5"/>
          <p:cNvSpPr>
            <a:spLocks noGrp="1"/>
          </p:cNvSpPr>
          <p:nvPr>
            <p:ph type="sldNum" sz="quarter" idx="12"/>
          </p:nvPr>
        </p:nvSpPr>
        <p:spPr/>
        <p:txBody>
          <a:bodyPr/>
          <a:lstStyle/>
          <a:p>
            <a:fld id="{6533D874-F039-43B6-B214-73562DB46ECA}" type="slidenum">
              <a:rPr lang="en-US" smtClean="0"/>
              <a:t>81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1737401" y="1391505"/>
            <a:ext cx="8358006" cy="4416021"/>
          </a:xfrm>
          <a:prstGeom prst="rect">
            <a:avLst/>
          </a:prstGeom>
        </p:spPr>
      </p:pic>
      <p:sp>
        <p:nvSpPr>
          <p:cNvPr id="3" name="TextBox 2"/>
          <p:cNvSpPr txBox="1"/>
          <p:nvPr/>
        </p:nvSpPr>
        <p:spPr>
          <a:xfrm>
            <a:off x="355276" y="6241366"/>
            <a:ext cx="4187602" cy="276999"/>
          </a:xfrm>
          <a:prstGeom prst="rect">
            <a:avLst/>
          </a:prstGeom>
          <a:noFill/>
        </p:spPr>
        <p:txBody>
          <a:bodyPr wrap="square" rtlCol="0">
            <a:spAutoFit/>
          </a:bodyPr>
          <a:lstStyle/>
          <a:p>
            <a:r>
              <a:rPr lang="en-US" sz="1200" dirty="0" smtClean="0"/>
              <a:t>(Stefanik et al., 2017, </a:t>
            </a:r>
            <a:r>
              <a:rPr lang="en-US" sz="1200" dirty="0" err="1" smtClean="0"/>
              <a:t>Neuropsychopharmacology</a:t>
            </a:r>
            <a:r>
              <a:rPr lang="en-US" sz="1200" dirty="0" smtClean="0"/>
              <a:t>)</a:t>
            </a:r>
            <a:endParaRPr lang="en-US" sz="1200" dirty="0"/>
          </a:p>
        </p:txBody>
      </p:sp>
    </p:spTree>
    <p:extLst>
      <p:ext uri="{BB962C8B-B14F-4D97-AF65-F5344CB8AC3E}">
        <p14:creationId xmlns:p14="http://schemas.microsoft.com/office/powerpoint/2010/main" val="28498549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085" y="215463"/>
            <a:ext cx="8449995" cy="6642537"/>
          </a:xfrm>
          <a:prstGeom prst="rect">
            <a:avLst/>
          </a:prstGeom>
        </p:spPr>
      </p:pic>
    </p:spTree>
    <p:extLst>
      <p:ext uri="{BB962C8B-B14F-4D97-AF65-F5344CB8AC3E}">
        <p14:creationId xmlns:p14="http://schemas.microsoft.com/office/powerpoint/2010/main" val="26770085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WORKSHOP</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83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7" name="Picture 6"/>
          <p:cNvPicPr>
            <a:picLocks noChangeAspect="1"/>
          </p:cNvPicPr>
          <p:nvPr/>
        </p:nvPicPr>
        <p:blipFill>
          <a:blip r:embed="rId3"/>
          <a:stretch>
            <a:fillRect/>
          </a:stretch>
        </p:blipFill>
        <p:spPr>
          <a:xfrm>
            <a:off x="4969627" y="3964788"/>
            <a:ext cx="2570551" cy="1836108"/>
          </a:xfrm>
          <a:prstGeom prst="rect">
            <a:avLst/>
          </a:prstGeom>
        </p:spPr>
      </p:pic>
      <p:pic>
        <p:nvPicPr>
          <p:cNvPr id="9" name="Picture 8"/>
          <p:cNvPicPr>
            <a:picLocks noChangeAspect="1"/>
          </p:cNvPicPr>
          <p:nvPr/>
        </p:nvPicPr>
        <p:blipFill>
          <a:blip r:embed="rId4"/>
          <a:stretch>
            <a:fillRect/>
          </a:stretch>
        </p:blipFill>
        <p:spPr>
          <a:xfrm>
            <a:off x="3333077" y="2012617"/>
            <a:ext cx="2733040" cy="1952172"/>
          </a:xfrm>
          <a:prstGeom prst="rect">
            <a:avLst/>
          </a:prstGeom>
        </p:spPr>
      </p:pic>
      <p:pic>
        <p:nvPicPr>
          <p:cNvPr id="10" name="Picture 9"/>
          <p:cNvPicPr>
            <a:picLocks noChangeAspect="1"/>
          </p:cNvPicPr>
          <p:nvPr/>
        </p:nvPicPr>
        <p:blipFill>
          <a:blip r:embed="rId5"/>
          <a:stretch>
            <a:fillRect/>
          </a:stretch>
        </p:blipFill>
        <p:spPr>
          <a:xfrm>
            <a:off x="8285341" y="3964788"/>
            <a:ext cx="2799150" cy="1999393"/>
          </a:xfrm>
          <a:prstGeom prst="rect">
            <a:avLst/>
          </a:prstGeom>
        </p:spPr>
      </p:pic>
      <p:pic>
        <p:nvPicPr>
          <p:cNvPr id="11" name="Picture 10"/>
          <p:cNvPicPr>
            <a:picLocks noChangeAspect="1"/>
          </p:cNvPicPr>
          <p:nvPr/>
        </p:nvPicPr>
        <p:blipFill>
          <a:blip r:embed="rId6"/>
          <a:stretch>
            <a:fillRect/>
          </a:stretch>
        </p:blipFill>
        <p:spPr>
          <a:xfrm>
            <a:off x="6254902" y="1286280"/>
            <a:ext cx="3128874" cy="2234910"/>
          </a:xfrm>
          <a:prstGeom prst="rect">
            <a:avLst/>
          </a:prstGeom>
        </p:spPr>
      </p:pic>
      <p:pic>
        <p:nvPicPr>
          <p:cNvPr id="12" name="Picture 11"/>
          <p:cNvPicPr>
            <a:picLocks noChangeAspect="1"/>
          </p:cNvPicPr>
          <p:nvPr/>
        </p:nvPicPr>
        <p:blipFill>
          <a:blip r:embed="rId7"/>
          <a:stretch>
            <a:fillRect/>
          </a:stretch>
        </p:blipFill>
        <p:spPr>
          <a:xfrm>
            <a:off x="65741" y="1499595"/>
            <a:ext cx="3088959" cy="802540"/>
          </a:xfrm>
          <a:prstGeom prst="rect">
            <a:avLst/>
          </a:prstGeom>
        </p:spPr>
      </p:pic>
      <p:pic>
        <p:nvPicPr>
          <p:cNvPr id="13" name="Picture 12"/>
          <p:cNvPicPr>
            <a:picLocks noChangeAspect="1"/>
          </p:cNvPicPr>
          <p:nvPr/>
        </p:nvPicPr>
        <p:blipFill>
          <a:blip r:embed="rId7"/>
          <a:stretch>
            <a:fillRect/>
          </a:stretch>
        </p:blipFill>
        <p:spPr>
          <a:xfrm>
            <a:off x="65741" y="2683360"/>
            <a:ext cx="3088959" cy="802540"/>
          </a:xfrm>
          <a:prstGeom prst="rect">
            <a:avLst/>
          </a:prstGeom>
        </p:spPr>
      </p:pic>
      <p:pic>
        <p:nvPicPr>
          <p:cNvPr id="14" name="Picture 13"/>
          <p:cNvPicPr>
            <a:picLocks noChangeAspect="1"/>
          </p:cNvPicPr>
          <p:nvPr/>
        </p:nvPicPr>
        <p:blipFill>
          <a:blip r:embed="rId7"/>
          <a:stretch>
            <a:fillRect/>
          </a:stretch>
        </p:blipFill>
        <p:spPr>
          <a:xfrm>
            <a:off x="136861" y="3877634"/>
            <a:ext cx="3088959" cy="802540"/>
          </a:xfrm>
          <a:prstGeom prst="rect">
            <a:avLst/>
          </a:prstGeom>
        </p:spPr>
      </p:pic>
    </p:spTree>
    <p:extLst>
      <p:ext uri="{BB962C8B-B14F-4D97-AF65-F5344CB8AC3E}">
        <p14:creationId xmlns:p14="http://schemas.microsoft.com/office/powerpoint/2010/main" val="12321562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WORKSHOP</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84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pic>
        <p:nvPicPr>
          <p:cNvPr id="2" name="Picture 1"/>
          <p:cNvPicPr>
            <a:picLocks noChangeAspect="1"/>
          </p:cNvPicPr>
          <p:nvPr/>
        </p:nvPicPr>
        <p:blipFill>
          <a:blip r:embed="rId3"/>
          <a:stretch>
            <a:fillRect/>
          </a:stretch>
        </p:blipFill>
        <p:spPr>
          <a:xfrm>
            <a:off x="1023323" y="1488557"/>
            <a:ext cx="10145353" cy="4545197"/>
          </a:xfrm>
          <a:prstGeom prst="rect">
            <a:avLst/>
          </a:prstGeom>
        </p:spPr>
      </p:pic>
    </p:spTree>
    <p:extLst>
      <p:ext uri="{BB962C8B-B14F-4D97-AF65-F5344CB8AC3E}">
        <p14:creationId xmlns:p14="http://schemas.microsoft.com/office/powerpoint/2010/main" val="2153992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426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741" y="47813"/>
            <a:ext cx="12000753" cy="769441"/>
          </a:xfrm>
          <a:prstGeom prst="rect">
            <a:avLst/>
          </a:prstGeom>
          <a:noFill/>
        </p:spPr>
        <p:txBody>
          <a:bodyPr wrap="square" rtlCol="0">
            <a:spAutoFit/>
          </a:bodyPr>
          <a:lstStyle/>
          <a:p>
            <a:r>
              <a:rPr lang="en-US" sz="4400" dirty="0" smtClean="0">
                <a:solidFill>
                  <a:schemeClr val="bg1"/>
                </a:solidFill>
              </a:rPr>
              <a:t>Perspectives on study design</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6533D874-F039-43B6-B214-73562DB46ECA}" type="slidenum">
              <a:rPr lang="en-US" smtClean="0"/>
              <a:t>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716" y="86188"/>
            <a:ext cx="1733550" cy="670306"/>
          </a:xfrm>
          <a:prstGeom prst="rect">
            <a:avLst/>
          </a:prstGeom>
        </p:spPr>
      </p:pic>
      <p:sp>
        <p:nvSpPr>
          <p:cNvPr id="3" name="TextBox 2"/>
          <p:cNvSpPr txBox="1"/>
          <p:nvPr/>
        </p:nvSpPr>
        <p:spPr>
          <a:xfrm>
            <a:off x="2839508" y="1444403"/>
            <a:ext cx="6453218" cy="646331"/>
          </a:xfrm>
          <a:prstGeom prst="rect">
            <a:avLst/>
          </a:prstGeom>
          <a:noFill/>
        </p:spPr>
        <p:txBody>
          <a:bodyPr wrap="square" rtlCol="0">
            <a:spAutoFit/>
          </a:bodyPr>
          <a:lstStyle/>
          <a:p>
            <a:r>
              <a:rPr lang="en-US" sz="3600" dirty="0" smtClean="0"/>
              <a:t>What is “</a:t>
            </a:r>
            <a:r>
              <a:rPr lang="en-US" sz="3600" i="1" dirty="0" smtClean="0"/>
              <a:t>integrative research</a:t>
            </a:r>
            <a:r>
              <a:rPr lang="en-US" sz="3600" dirty="0" smtClean="0"/>
              <a:t>”?</a:t>
            </a:r>
            <a:endParaRPr lang="en-US" sz="3600" dirty="0"/>
          </a:p>
        </p:txBody>
      </p:sp>
      <p:sp>
        <p:nvSpPr>
          <p:cNvPr id="2" name="TextBox 1"/>
          <p:cNvSpPr txBox="1"/>
          <p:nvPr/>
        </p:nvSpPr>
        <p:spPr>
          <a:xfrm>
            <a:off x="538254" y="2090734"/>
            <a:ext cx="2748806" cy="5632311"/>
          </a:xfrm>
          <a:prstGeom prst="rect">
            <a:avLst/>
          </a:prstGeom>
          <a:noFill/>
        </p:spPr>
        <p:txBody>
          <a:bodyPr wrap="square" rtlCol="0">
            <a:spAutoFit/>
          </a:bodyPr>
          <a:lstStyle/>
          <a:p>
            <a:pPr>
              <a:lnSpc>
                <a:spcPct val="150000"/>
              </a:lnSpc>
            </a:pPr>
            <a:r>
              <a:rPr lang="en-US" sz="2400" dirty="0" smtClean="0"/>
              <a:t>Multivariate?</a:t>
            </a:r>
            <a:endParaRPr lang="en-US" sz="2400" dirty="0"/>
          </a:p>
          <a:p>
            <a:pPr>
              <a:lnSpc>
                <a:spcPct val="150000"/>
              </a:lnSpc>
            </a:pPr>
            <a:r>
              <a:rPr lang="en-US" sz="2400" dirty="0" smtClean="0"/>
              <a:t>Pluralistic?</a:t>
            </a:r>
            <a:endParaRPr lang="en-US" sz="2400" dirty="0"/>
          </a:p>
          <a:p>
            <a:pPr>
              <a:lnSpc>
                <a:spcPct val="150000"/>
              </a:lnSpc>
            </a:pPr>
            <a:r>
              <a:rPr lang="en-US" sz="2400" dirty="0" smtClean="0"/>
              <a:t>Multi-modal?</a:t>
            </a:r>
            <a:endParaRPr lang="en-US" sz="2400" dirty="0"/>
          </a:p>
          <a:p>
            <a:pPr>
              <a:lnSpc>
                <a:spcPct val="150000"/>
              </a:lnSpc>
            </a:pPr>
            <a:r>
              <a:rPr lang="en-US" sz="2400" dirty="0" smtClean="0"/>
              <a:t>Cross-disciplinary?</a:t>
            </a:r>
          </a:p>
          <a:p>
            <a:pPr>
              <a:lnSpc>
                <a:spcPct val="150000"/>
              </a:lnSpc>
            </a:pPr>
            <a:r>
              <a:rPr lang="en-US" sz="2400" dirty="0" smtClean="0"/>
              <a:t>Cross-species?</a:t>
            </a:r>
          </a:p>
          <a:p>
            <a:pPr>
              <a:lnSpc>
                <a:spcPct val="150000"/>
              </a:lnSpc>
            </a:pPr>
            <a:r>
              <a:rPr lang="en-US" sz="2400" dirty="0" smtClean="0"/>
              <a:t>Biopsychosocial?</a:t>
            </a:r>
            <a:endParaRPr lang="en-US" sz="2400" dirty="0"/>
          </a:p>
          <a:p>
            <a:pPr>
              <a:lnSpc>
                <a:spcPct val="150000"/>
              </a:lnSpc>
            </a:pPr>
            <a:r>
              <a:rPr lang="en-US" sz="2400" dirty="0" smtClean="0"/>
              <a:t>Collaborative?</a:t>
            </a:r>
            <a:endParaRPr lang="en-US" sz="2400" dirty="0"/>
          </a:p>
          <a:p>
            <a:pPr>
              <a:lnSpc>
                <a:spcPct val="150000"/>
              </a:lnSpc>
            </a:pPr>
            <a:r>
              <a:rPr lang="en-US" sz="2400" dirty="0" smtClean="0"/>
              <a:t>Network-based?</a:t>
            </a:r>
          </a:p>
          <a:p>
            <a:endParaRPr lang="en-US" dirty="0"/>
          </a:p>
          <a:p>
            <a:endParaRPr lang="en-US" dirty="0" smtClean="0"/>
          </a:p>
          <a:p>
            <a:endParaRPr lang="en-US" dirty="0"/>
          </a:p>
          <a:p>
            <a:endParaRPr lang="en-US" dirty="0"/>
          </a:p>
        </p:txBody>
      </p:sp>
      <p:sp>
        <p:nvSpPr>
          <p:cNvPr id="9" name="Rectangle 8"/>
          <p:cNvSpPr/>
          <p:nvPr/>
        </p:nvSpPr>
        <p:spPr>
          <a:xfrm>
            <a:off x="3747247" y="2354271"/>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47247" y="2880874"/>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47247" y="3407477"/>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47247" y="3955784"/>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47247" y="4482387"/>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47247" y="5008990"/>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47247" y="5013653"/>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47247" y="5540256"/>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747247" y="6066859"/>
            <a:ext cx="209176" cy="209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939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40187</TotalTime>
  <Words>2453</Words>
  <Application>Microsoft Office PowerPoint</Application>
  <PresentationFormat>Widescreen</PresentationFormat>
  <Paragraphs>503</Paragraphs>
  <Slides>84</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84</vt:i4>
      </vt:variant>
    </vt:vector>
  </HeadingPairs>
  <TitlesOfParts>
    <vt:vector size="97" baseType="lpstr">
      <vt:lpstr>Arial</vt:lpstr>
      <vt:lpstr>Arial Rounded MT Bold</vt:lpstr>
      <vt:lpstr>Bahnschrift</vt:lpstr>
      <vt:lpstr>Calibri</vt:lpstr>
      <vt:lpstr>Calibri Light</vt:lpstr>
      <vt:lpstr>Cambria Math</vt:lpstr>
      <vt:lpstr>Century Gothic</vt:lpstr>
      <vt:lpstr>Helvetica Neue</vt:lpstr>
      <vt:lpstr>Helvetica Neue Light</vt:lpstr>
      <vt:lpstr>Open Sans Light</vt:lpstr>
      <vt:lpstr>Roboto</vt:lpstr>
      <vt:lpstr>Wingdings</vt:lpstr>
      <vt:lpstr>Office Theme</vt:lpstr>
      <vt:lpstr>PowerPoint Presentation</vt:lpstr>
      <vt:lpstr>PowerPoint Presentation</vt:lpstr>
      <vt:lpstr>Code of Conduct</vt:lpstr>
      <vt:lpstr>Respectful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dfelsky</dc:creator>
  <cp:lastModifiedBy>dfelsky</cp:lastModifiedBy>
  <cp:revision>362</cp:revision>
  <dcterms:created xsi:type="dcterms:W3CDTF">2020-05-18T17:00:23Z</dcterms:created>
  <dcterms:modified xsi:type="dcterms:W3CDTF">2021-07-14T13:03:55Z</dcterms:modified>
</cp:coreProperties>
</file>