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90" r:id="rId2"/>
    <p:sldId id="391" r:id="rId3"/>
    <p:sldId id="280" r:id="rId4"/>
    <p:sldId id="330" r:id="rId5"/>
    <p:sldId id="332" r:id="rId6"/>
    <p:sldId id="281" r:id="rId7"/>
    <p:sldId id="313" r:id="rId8"/>
    <p:sldId id="315" r:id="rId9"/>
    <p:sldId id="297" r:id="rId10"/>
    <p:sldId id="270" r:id="rId11"/>
    <p:sldId id="333" r:id="rId12"/>
    <p:sldId id="336" r:id="rId13"/>
    <p:sldId id="257" r:id="rId14"/>
    <p:sldId id="337" r:id="rId15"/>
    <p:sldId id="357" r:id="rId16"/>
    <p:sldId id="339" r:id="rId17"/>
    <p:sldId id="340" r:id="rId18"/>
    <p:sldId id="341" r:id="rId19"/>
    <p:sldId id="342" r:id="rId20"/>
    <p:sldId id="343" r:id="rId21"/>
    <p:sldId id="345" r:id="rId22"/>
    <p:sldId id="288" r:id="rId23"/>
    <p:sldId id="355" r:id="rId24"/>
    <p:sldId id="290" r:id="rId25"/>
    <p:sldId id="358" r:id="rId26"/>
    <p:sldId id="325" r:id="rId27"/>
    <p:sldId id="353" r:id="rId28"/>
    <p:sldId id="354" r:id="rId29"/>
    <p:sldId id="349" r:id="rId30"/>
    <p:sldId id="350" r:id="rId31"/>
    <p:sldId id="294" r:id="rId32"/>
    <p:sldId id="370" r:id="rId33"/>
    <p:sldId id="263" r:id="rId34"/>
    <p:sldId id="305" r:id="rId35"/>
    <p:sldId id="362" r:id="rId36"/>
    <p:sldId id="366" r:id="rId37"/>
    <p:sldId id="371" r:id="rId38"/>
    <p:sldId id="272" r:id="rId39"/>
    <p:sldId id="361" r:id="rId40"/>
    <p:sldId id="368" r:id="rId41"/>
    <p:sldId id="364" r:id="rId42"/>
    <p:sldId id="389" r:id="rId43"/>
    <p:sldId id="320" r:id="rId44"/>
    <p:sldId id="374" r:id="rId45"/>
    <p:sldId id="372" r:id="rId46"/>
    <p:sldId id="265" r:id="rId47"/>
    <p:sldId id="375" r:id="rId48"/>
    <p:sldId id="321" r:id="rId49"/>
    <p:sldId id="378" r:id="rId50"/>
    <p:sldId id="379" r:id="rId51"/>
    <p:sldId id="335" r:id="rId52"/>
    <p:sldId id="348" r:id="rId53"/>
    <p:sldId id="383" r:id="rId54"/>
    <p:sldId id="384" r:id="rId55"/>
    <p:sldId id="385" r:id="rId56"/>
    <p:sldId id="386" r:id="rId57"/>
    <p:sldId id="387" r:id="rId58"/>
    <p:sldId id="388" r:id="rId59"/>
    <p:sldId id="380" r:id="rId60"/>
    <p:sldId id="381" r:id="rId61"/>
    <p:sldId id="373" r:id="rId62"/>
    <p:sldId id="359" r:id="rId63"/>
    <p:sldId id="293" r:id="rId64"/>
    <p:sldId id="334" r:id="rId65"/>
    <p:sldId id="356" r:id="rId66"/>
    <p:sldId id="36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2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6" autoAdjust="0"/>
    <p:restoredTop sz="88060" autoAdjust="0"/>
  </p:normalViewPr>
  <p:slideViewPr>
    <p:cSldViewPr snapToGrid="0">
      <p:cViewPr varScale="1">
        <p:scale>
          <a:sx n="72" d="100"/>
          <a:sy n="72" d="100"/>
        </p:scale>
        <p:origin x="55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30EAA-E9F3-4CDD-B95D-B7A7595A8F7E}" type="datetimeFigureOut">
              <a:rPr lang="en-US" smtClean="0"/>
              <a:t>5/31/2022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EC77C-72D8-4A80-935B-19B622C4EBBA}" type="slidenum">
              <a:rPr lang="en-US" smtClean="0"/>
              <a:t>‹#›</a:t>
            </a:fld>
            <a:endParaRPr lang="en-US"/>
          </a:p>
        </p:txBody>
      </p:sp>
    </p:spTree>
    <p:extLst>
      <p:ext uri="{BB962C8B-B14F-4D97-AF65-F5344CB8AC3E}">
        <p14:creationId xmlns:p14="http://schemas.microsoft.com/office/powerpoint/2010/main" val="57677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e0116faee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e0116faeeb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190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27</a:t>
            </a:fld>
            <a:endParaRPr lang="en-US"/>
          </a:p>
        </p:txBody>
      </p:sp>
    </p:spTree>
    <p:extLst>
      <p:ext uri="{BB962C8B-B14F-4D97-AF65-F5344CB8AC3E}">
        <p14:creationId xmlns:p14="http://schemas.microsoft.com/office/powerpoint/2010/main" val="2922046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28</a:t>
            </a:fld>
            <a:endParaRPr lang="en-US"/>
          </a:p>
        </p:txBody>
      </p:sp>
    </p:spTree>
    <p:extLst>
      <p:ext uri="{BB962C8B-B14F-4D97-AF65-F5344CB8AC3E}">
        <p14:creationId xmlns:p14="http://schemas.microsoft.com/office/powerpoint/2010/main" val="722259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29</a:t>
            </a:fld>
            <a:endParaRPr lang="en-US"/>
          </a:p>
        </p:txBody>
      </p:sp>
    </p:spTree>
    <p:extLst>
      <p:ext uri="{BB962C8B-B14F-4D97-AF65-F5344CB8AC3E}">
        <p14:creationId xmlns:p14="http://schemas.microsoft.com/office/powerpoint/2010/main" val="344892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32</a:t>
            </a:fld>
            <a:endParaRPr lang="en-US"/>
          </a:p>
        </p:txBody>
      </p:sp>
    </p:spTree>
    <p:extLst>
      <p:ext uri="{BB962C8B-B14F-4D97-AF65-F5344CB8AC3E}">
        <p14:creationId xmlns:p14="http://schemas.microsoft.com/office/powerpoint/2010/main" val="208475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36</a:t>
            </a:fld>
            <a:endParaRPr lang="en-US"/>
          </a:p>
        </p:txBody>
      </p:sp>
    </p:spTree>
    <p:extLst>
      <p:ext uri="{BB962C8B-B14F-4D97-AF65-F5344CB8AC3E}">
        <p14:creationId xmlns:p14="http://schemas.microsoft.com/office/powerpoint/2010/main" val="2499579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41</a:t>
            </a:fld>
            <a:endParaRPr lang="en-US"/>
          </a:p>
        </p:txBody>
      </p:sp>
    </p:spTree>
    <p:extLst>
      <p:ext uri="{BB962C8B-B14F-4D97-AF65-F5344CB8AC3E}">
        <p14:creationId xmlns:p14="http://schemas.microsoft.com/office/powerpoint/2010/main" val="297891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43</a:t>
            </a:fld>
            <a:endParaRPr lang="en-US"/>
          </a:p>
        </p:txBody>
      </p:sp>
    </p:spTree>
    <p:extLst>
      <p:ext uri="{BB962C8B-B14F-4D97-AF65-F5344CB8AC3E}">
        <p14:creationId xmlns:p14="http://schemas.microsoft.com/office/powerpoint/2010/main" val="419324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53</a:t>
            </a:fld>
            <a:endParaRPr lang="en-US"/>
          </a:p>
        </p:txBody>
      </p:sp>
    </p:spTree>
    <p:extLst>
      <p:ext uri="{BB962C8B-B14F-4D97-AF65-F5344CB8AC3E}">
        <p14:creationId xmlns:p14="http://schemas.microsoft.com/office/powerpoint/2010/main" val="30186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 only 2 populations</a:t>
            </a:r>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54</a:t>
            </a:fld>
            <a:endParaRPr lang="en-US"/>
          </a:p>
        </p:txBody>
      </p:sp>
    </p:spTree>
    <p:extLst>
      <p:ext uri="{BB962C8B-B14F-4D97-AF65-F5344CB8AC3E}">
        <p14:creationId xmlns:p14="http://schemas.microsoft.com/office/powerpoint/2010/main" val="3359772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 only 2 populations</a:t>
            </a:r>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55</a:t>
            </a:fld>
            <a:endParaRPr lang="en-US"/>
          </a:p>
        </p:txBody>
      </p:sp>
    </p:spTree>
    <p:extLst>
      <p:ext uri="{BB962C8B-B14F-4D97-AF65-F5344CB8AC3E}">
        <p14:creationId xmlns:p14="http://schemas.microsoft.com/office/powerpoint/2010/main" val="385973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4</a:t>
            </a:fld>
            <a:endParaRPr lang="en-US"/>
          </a:p>
        </p:txBody>
      </p:sp>
    </p:spTree>
    <p:extLst>
      <p:ext uri="{BB962C8B-B14F-4D97-AF65-F5344CB8AC3E}">
        <p14:creationId xmlns:p14="http://schemas.microsoft.com/office/powerpoint/2010/main" val="2096327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 only 2 populations</a:t>
            </a:r>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56</a:t>
            </a:fld>
            <a:endParaRPr lang="en-US"/>
          </a:p>
        </p:txBody>
      </p:sp>
    </p:spTree>
    <p:extLst>
      <p:ext uri="{BB962C8B-B14F-4D97-AF65-F5344CB8AC3E}">
        <p14:creationId xmlns:p14="http://schemas.microsoft.com/office/powerpoint/2010/main" val="2648866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 only 2 populations</a:t>
            </a:r>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57</a:t>
            </a:fld>
            <a:endParaRPr lang="en-US"/>
          </a:p>
        </p:txBody>
      </p:sp>
    </p:spTree>
    <p:extLst>
      <p:ext uri="{BB962C8B-B14F-4D97-AF65-F5344CB8AC3E}">
        <p14:creationId xmlns:p14="http://schemas.microsoft.com/office/powerpoint/2010/main" val="445537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done per locus or average across</a:t>
            </a:r>
            <a:r>
              <a:rPr lang="en-US" baseline="0" dirty="0" smtClean="0"/>
              <a:t> genome. FST can be tested using permutation by shuffling sub-pop labels</a:t>
            </a:r>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60</a:t>
            </a:fld>
            <a:endParaRPr lang="en-US"/>
          </a:p>
        </p:txBody>
      </p:sp>
    </p:spTree>
    <p:extLst>
      <p:ext uri="{BB962C8B-B14F-4D97-AF65-F5344CB8AC3E}">
        <p14:creationId xmlns:p14="http://schemas.microsoft.com/office/powerpoint/2010/main" val="83244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5</a:t>
            </a:fld>
            <a:endParaRPr lang="en-US"/>
          </a:p>
        </p:txBody>
      </p:sp>
    </p:spTree>
    <p:extLst>
      <p:ext uri="{BB962C8B-B14F-4D97-AF65-F5344CB8AC3E}">
        <p14:creationId xmlns:p14="http://schemas.microsoft.com/office/powerpoint/2010/main" val="13682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8</a:t>
            </a:fld>
            <a:endParaRPr lang="en-US"/>
          </a:p>
        </p:txBody>
      </p:sp>
    </p:spTree>
    <p:extLst>
      <p:ext uri="{BB962C8B-B14F-4D97-AF65-F5344CB8AC3E}">
        <p14:creationId xmlns:p14="http://schemas.microsoft.com/office/powerpoint/2010/main" val="3086625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13</a:t>
            </a:fld>
            <a:endParaRPr lang="en-US"/>
          </a:p>
        </p:txBody>
      </p:sp>
    </p:spTree>
    <p:extLst>
      <p:ext uri="{BB962C8B-B14F-4D97-AF65-F5344CB8AC3E}">
        <p14:creationId xmlns:p14="http://schemas.microsoft.com/office/powerpoint/2010/main" val="29615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18</a:t>
            </a:fld>
            <a:endParaRPr lang="en-US"/>
          </a:p>
        </p:txBody>
      </p:sp>
    </p:spTree>
    <p:extLst>
      <p:ext uri="{BB962C8B-B14F-4D97-AF65-F5344CB8AC3E}">
        <p14:creationId xmlns:p14="http://schemas.microsoft.com/office/powerpoint/2010/main" val="200924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19</a:t>
            </a:fld>
            <a:endParaRPr lang="en-US"/>
          </a:p>
        </p:txBody>
      </p:sp>
    </p:spTree>
    <p:extLst>
      <p:ext uri="{BB962C8B-B14F-4D97-AF65-F5344CB8AC3E}">
        <p14:creationId xmlns:p14="http://schemas.microsoft.com/office/powerpoint/2010/main" val="233351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21</a:t>
            </a:fld>
            <a:endParaRPr lang="en-US"/>
          </a:p>
        </p:txBody>
      </p:sp>
    </p:spTree>
    <p:extLst>
      <p:ext uri="{BB962C8B-B14F-4D97-AF65-F5344CB8AC3E}">
        <p14:creationId xmlns:p14="http://schemas.microsoft.com/office/powerpoint/2010/main" val="302136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EC77C-72D8-4A80-935B-19B622C4EBBA}" type="slidenum">
              <a:rPr lang="en-US" smtClean="0"/>
              <a:t>24</a:t>
            </a:fld>
            <a:endParaRPr lang="en-US"/>
          </a:p>
        </p:txBody>
      </p:sp>
    </p:spTree>
    <p:extLst>
      <p:ext uri="{BB962C8B-B14F-4D97-AF65-F5344CB8AC3E}">
        <p14:creationId xmlns:p14="http://schemas.microsoft.com/office/powerpoint/2010/main" val="86861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C2AB7C9-1BE7-4B23-B93B-F5AF1528E010}"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404318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AB7C9-1BE7-4B23-B93B-F5AF1528E010}"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33904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AB7C9-1BE7-4B23-B93B-F5AF1528E010}"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3391318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4"/>
        <p:cNvGrpSpPr/>
        <p:nvPr/>
      </p:nvGrpSpPr>
      <p:grpSpPr>
        <a:xfrm>
          <a:off x="0" y="0"/>
          <a:ext cx="0" cy="0"/>
          <a:chOff x="0" y="0"/>
          <a:chExt cx="0" cy="0"/>
        </a:xfrm>
      </p:grpSpPr>
      <p:sp>
        <p:nvSpPr>
          <p:cNvPr id="175" name="Google Shape;175;p3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SzPts val="1500"/>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248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8969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50" y="139913"/>
            <a:ext cx="10515600" cy="617100"/>
          </a:xfrm>
        </p:spPr>
        <p:txBody>
          <a:bodyPr/>
          <a:lstStyle>
            <a:lvl1pPr>
              <a:defRPr b="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9737" y="1235050"/>
            <a:ext cx="11229550" cy="4775528"/>
          </a:xfrm>
        </p:spPr>
        <p:txBody>
          <a:bodyPr/>
          <a:lstStyle>
            <a:lvl1pPr>
              <a:defRPr sz="3200"/>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89737" y="6321724"/>
            <a:ext cx="2743200" cy="365125"/>
          </a:xfrm>
        </p:spPr>
        <p:txBody>
          <a:bodyPr/>
          <a:lstStyle/>
          <a:p>
            <a:fld id="{AC2AB7C9-1BE7-4B23-B93B-F5AF1528E010}"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76087" y="6321724"/>
            <a:ext cx="2743200" cy="365125"/>
          </a:xfrm>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282130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2AB7C9-1BE7-4B23-B93B-F5AF1528E010}" type="datetimeFigureOut">
              <a:rPr lang="en-US" smtClean="0"/>
              <a:t>5/31/2022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39764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2AB7C9-1BE7-4B23-B93B-F5AF1528E010}"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168722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AB7C9-1BE7-4B23-B93B-F5AF1528E010}" type="datetimeFigureOut">
              <a:rPr lang="en-US" smtClean="0"/>
              <a:t>5/31/2022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42174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AB7C9-1BE7-4B23-B93B-F5AF1528E010}" type="datetimeFigureOut">
              <a:rPr lang="en-US" smtClean="0"/>
              <a:t>5/31/2022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274990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AB7C9-1BE7-4B23-B93B-F5AF1528E010}" type="datetimeFigureOut">
              <a:rPr lang="en-US" smtClean="0"/>
              <a:t>5/31/2022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253951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2AB7C9-1BE7-4B23-B93B-F5AF1528E010}"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391113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2AB7C9-1BE7-4B23-B93B-F5AF1528E010}" type="datetimeFigureOut">
              <a:rPr lang="en-US" smtClean="0"/>
              <a:t>5/31/2022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50334-D8C4-442D-9D5E-7AFFAFF51C57}" type="slidenum">
              <a:rPr lang="en-US" smtClean="0"/>
              <a:t>‹#›</a:t>
            </a:fld>
            <a:endParaRPr lang="en-US"/>
          </a:p>
        </p:txBody>
      </p:sp>
    </p:spTree>
    <p:extLst>
      <p:ext uri="{BB962C8B-B14F-4D97-AF65-F5344CB8AC3E}">
        <p14:creationId xmlns:p14="http://schemas.microsoft.com/office/powerpoint/2010/main" val="266960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AB7C9-1BE7-4B23-B93B-F5AF1528E010}" type="datetimeFigureOut">
              <a:rPr lang="en-US" smtClean="0"/>
              <a:t>5/31/2022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50334-D8C4-442D-9D5E-7AFFAFF51C57}" type="slidenum">
              <a:rPr lang="en-US" smtClean="0"/>
              <a:t>‹#›</a:t>
            </a:fld>
            <a:endParaRPr lang="en-US"/>
          </a:p>
        </p:txBody>
      </p:sp>
    </p:spTree>
    <p:extLst>
      <p:ext uri="{BB962C8B-B14F-4D97-AF65-F5344CB8AC3E}">
        <p14:creationId xmlns:p14="http://schemas.microsoft.com/office/powerpoint/2010/main" val="80580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7874" r="21412" b="6977"/>
          <a:stretch/>
        </p:blipFill>
        <p:spPr>
          <a:xfrm>
            <a:off x="0" y="17937"/>
            <a:ext cx="9430871" cy="48469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352" y="447322"/>
            <a:ext cx="4209091" cy="3465360"/>
          </a:xfrm>
          <a:prstGeom prst="rect">
            <a:avLst/>
          </a:prstGeom>
        </p:spPr>
      </p:pic>
      <p:sp>
        <p:nvSpPr>
          <p:cNvPr id="9" name="TextBox 8"/>
          <p:cNvSpPr txBox="1"/>
          <p:nvPr/>
        </p:nvSpPr>
        <p:spPr>
          <a:xfrm>
            <a:off x="663388" y="4562489"/>
            <a:ext cx="10865224" cy="1692771"/>
          </a:xfrm>
          <a:prstGeom prst="rect">
            <a:avLst/>
          </a:prstGeom>
          <a:noFill/>
        </p:spPr>
        <p:txBody>
          <a:bodyPr wrap="square" rtlCol="0">
            <a:spAutoFit/>
          </a:bodyPr>
          <a:lstStyle/>
          <a:p>
            <a:pPr algn="ctr"/>
            <a:r>
              <a:rPr lang="en-US" sz="3200" b="1" spc="300" dirty="0" smtClean="0">
                <a:solidFill>
                  <a:schemeClr val="bg1"/>
                </a:solidFill>
              </a:rPr>
              <a:t>SUMMER SCHOOL </a:t>
            </a:r>
            <a:r>
              <a:rPr lang="en-US" sz="3200" b="1" spc="300" dirty="0" smtClean="0">
                <a:solidFill>
                  <a:schemeClr val="bg1"/>
                </a:solidFill>
              </a:rPr>
              <a:t>2022</a:t>
            </a:r>
            <a:endParaRPr lang="en-US" sz="3200" b="1" spc="300" dirty="0" smtClean="0">
              <a:solidFill>
                <a:schemeClr val="bg1"/>
              </a:solidFill>
            </a:endParaRPr>
          </a:p>
          <a:p>
            <a:pPr algn="ctr"/>
            <a:endParaRPr lang="en-US" sz="2400" spc="300" dirty="0" smtClean="0">
              <a:solidFill>
                <a:schemeClr val="bg1"/>
              </a:solidFill>
            </a:endParaRPr>
          </a:p>
          <a:p>
            <a:pPr algn="ctr"/>
            <a:r>
              <a:rPr lang="en-US" sz="2400" dirty="0">
                <a:solidFill>
                  <a:schemeClr val="bg1"/>
                </a:solidFill>
                <a:latin typeface="Bahnschrift" panose="020B0502040204020203" pitchFamily="34" charset="0"/>
              </a:rPr>
              <a:t>Considering population stratification and admixture in modern GWAS; concepts and tools</a:t>
            </a:r>
          </a:p>
        </p:txBody>
      </p:sp>
      <p:sp>
        <p:nvSpPr>
          <p:cNvPr id="10" name="Slide Number Placeholder 9"/>
          <p:cNvSpPr>
            <a:spLocks noGrp="1"/>
          </p:cNvSpPr>
          <p:nvPr>
            <p:ph type="sldNum" sz="quarter" idx="12"/>
          </p:nvPr>
        </p:nvSpPr>
        <p:spPr/>
        <p:txBody>
          <a:bodyPr/>
          <a:lstStyle/>
          <a:p>
            <a:fld id="{6533D874-F039-43B6-B214-73562DB46ECA}" type="slidenum">
              <a:rPr lang="en-US" smtClean="0"/>
              <a:t>1</a:t>
            </a:fld>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814" y="182087"/>
            <a:ext cx="1680768" cy="675108"/>
          </a:xfrm>
          <a:prstGeom prst="rect">
            <a:avLst/>
          </a:prstGeom>
        </p:spPr>
      </p:pic>
    </p:spTree>
    <p:extLst>
      <p:ext uri="{BB962C8B-B14F-4D97-AF65-F5344CB8AC3E}">
        <p14:creationId xmlns:p14="http://schemas.microsoft.com/office/powerpoint/2010/main" val="1048098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and local ancestry</a:t>
            </a:r>
            <a:endParaRPr lang="en-US" dirty="0"/>
          </a:p>
        </p:txBody>
      </p:sp>
      <p:sp>
        <p:nvSpPr>
          <p:cNvPr id="5" name="TextBox 4"/>
          <p:cNvSpPr txBox="1"/>
          <p:nvPr/>
        </p:nvSpPr>
        <p:spPr>
          <a:xfrm>
            <a:off x="10705171" y="6581001"/>
            <a:ext cx="3434576" cy="276999"/>
          </a:xfrm>
          <a:prstGeom prst="rect">
            <a:avLst/>
          </a:prstGeom>
          <a:noFill/>
        </p:spPr>
        <p:txBody>
          <a:bodyPr wrap="square" rtlCol="0">
            <a:spAutoFit/>
          </a:bodyPr>
          <a:lstStyle/>
          <a:p>
            <a:r>
              <a:rPr lang="en-US" sz="1200" dirty="0" smtClean="0"/>
              <a:t>(Shriner et al., 2011)</a:t>
            </a:r>
            <a:endParaRPr lang="en-US" sz="1200" dirty="0"/>
          </a:p>
        </p:txBody>
      </p:sp>
      <p:sp>
        <p:nvSpPr>
          <p:cNvPr id="11" name="TextBox 10"/>
          <p:cNvSpPr txBox="1"/>
          <p:nvPr/>
        </p:nvSpPr>
        <p:spPr>
          <a:xfrm>
            <a:off x="446049" y="1271239"/>
            <a:ext cx="5609063" cy="830997"/>
          </a:xfrm>
          <a:prstGeom prst="rect">
            <a:avLst/>
          </a:prstGeom>
          <a:noFill/>
        </p:spPr>
        <p:txBody>
          <a:bodyPr wrap="square" rtlCol="0">
            <a:spAutoFit/>
          </a:bodyPr>
          <a:lstStyle/>
          <a:p>
            <a:r>
              <a:rPr lang="en-US" sz="2400" dirty="0" smtClean="0"/>
              <a:t>Ancestry of:</a:t>
            </a:r>
          </a:p>
          <a:p>
            <a:r>
              <a:rPr lang="en-US" sz="2400" b="1" dirty="0" smtClean="0"/>
              <a:t>Individuals (global)</a:t>
            </a:r>
          </a:p>
        </p:txBody>
      </p:sp>
      <p:pic>
        <p:nvPicPr>
          <p:cNvPr id="12" name="Picture 11"/>
          <p:cNvPicPr>
            <a:picLocks noChangeAspect="1"/>
          </p:cNvPicPr>
          <p:nvPr/>
        </p:nvPicPr>
        <p:blipFill>
          <a:blip r:embed="rId2"/>
          <a:stretch>
            <a:fillRect/>
          </a:stretch>
        </p:blipFill>
        <p:spPr>
          <a:xfrm>
            <a:off x="597048" y="2664211"/>
            <a:ext cx="4274448" cy="3802101"/>
          </a:xfrm>
          <a:prstGeom prst="rect">
            <a:avLst/>
          </a:prstGeom>
        </p:spPr>
      </p:pic>
      <p:grpSp>
        <p:nvGrpSpPr>
          <p:cNvPr id="15" name="Group 14"/>
          <p:cNvGrpSpPr/>
          <p:nvPr/>
        </p:nvGrpSpPr>
        <p:grpSpPr>
          <a:xfrm>
            <a:off x="4319045" y="1305989"/>
            <a:ext cx="3472134" cy="2331158"/>
            <a:chOff x="3619029" y="1871403"/>
            <a:chExt cx="5933267" cy="3983540"/>
          </a:xfrm>
        </p:grpSpPr>
        <p:pic>
          <p:nvPicPr>
            <p:cNvPr id="13" name="Picture 12"/>
            <p:cNvPicPr>
              <a:picLocks noChangeAspect="1"/>
            </p:cNvPicPr>
            <p:nvPr/>
          </p:nvPicPr>
          <p:blipFill>
            <a:blip r:embed="rId3"/>
            <a:stretch>
              <a:fillRect/>
            </a:stretch>
          </p:blipFill>
          <p:spPr>
            <a:xfrm>
              <a:off x="3619029" y="1871403"/>
              <a:ext cx="5933267" cy="3983540"/>
            </a:xfrm>
            <a:prstGeom prst="rect">
              <a:avLst/>
            </a:prstGeom>
          </p:spPr>
        </p:pic>
        <p:sp>
          <p:nvSpPr>
            <p:cNvPr id="14" name="Rectangle 13"/>
            <p:cNvSpPr/>
            <p:nvPr/>
          </p:nvSpPr>
          <p:spPr>
            <a:xfrm>
              <a:off x="8486078" y="5586761"/>
              <a:ext cx="189571" cy="11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0276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Global and local ancestry</a:t>
            </a:r>
          </a:p>
        </p:txBody>
      </p:sp>
      <p:pic>
        <p:nvPicPr>
          <p:cNvPr id="4" name="Picture 3"/>
          <p:cNvPicPr>
            <a:picLocks noChangeAspect="1"/>
          </p:cNvPicPr>
          <p:nvPr/>
        </p:nvPicPr>
        <p:blipFill rotWithShape="1">
          <a:blip r:embed="rId2"/>
          <a:srcRect l="24118"/>
          <a:stretch/>
        </p:blipFill>
        <p:spPr>
          <a:xfrm>
            <a:off x="8119051" y="998192"/>
            <a:ext cx="3618113" cy="5817053"/>
          </a:xfrm>
          <a:prstGeom prst="rect">
            <a:avLst/>
          </a:prstGeom>
        </p:spPr>
      </p:pic>
      <p:sp>
        <p:nvSpPr>
          <p:cNvPr id="5" name="TextBox 4"/>
          <p:cNvSpPr txBox="1"/>
          <p:nvPr/>
        </p:nvSpPr>
        <p:spPr>
          <a:xfrm>
            <a:off x="10705171" y="6581001"/>
            <a:ext cx="3434576" cy="276999"/>
          </a:xfrm>
          <a:prstGeom prst="rect">
            <a:avLst/>
          </a:prstGeom>
          <a:noFill/>
        </p:spPr>
        <p:txBody>
          <a:bodyPr wrap="square" rtlCol="0">
            <a:spAutoFit/>
          </a:bodyPr>
          <a:lstStyle/>
          <a:p>
            <a:r>
              <a:rPr lang="en-US" sz="1200" dirty="0" smtClean="0"/>
              <a:t>(Shriner et al., 2011)</a:t>
            </a:r>
            <a:endParaRPr lang="en-US" sz="1200" dirty="0"/>
          </a:p>
        </p:txBody>
      </p:sp>
      <p:sp>
        <p:nvSpPr>
          <p:cNvPr id="11" name="TextBox 10"/>
          <p:cNvSpPr txBox="1"/>
          <p:nvPr/>
        </p:nvSpPr>
        <p:spPr>
          <a:xfrm>
            <a:off x="446049" y="1271239"/>
            <a:ext cx="5609063" cy="1200329"/>
          </a:xfrm>
          <a:prstGeom prst="rect">
            <a:avLst/>
          </a:prstGeom>
          <a:noFill/>
        </p:spPr>
        <p:txBody>
          <a:bodyPr wrap="square" rtlCol="0">
            <a:spAutoFit/>
          </a:bodyPr>
          <a:lstStyle/>
          <a:p>
            <a:r>
              <a:rPr lang="en-US" sz="2400" dirty="0" smtClean="0"/>
              <a:t>Ancestry of:</a:t>
            </a:r>
          </a:p>
          <a:p>
            <a:r>
              <a:rPr lang="en-US" sz="2400" dirty="0" smtClean="0"/>
              <a:t>Individuals (global)</a:t>
            </a:r>
          </a:p>
          <a:p>
            <a:r>
              <a:rPr lang="en-US" sz="2400" b="1" dirty="0"/>
              <a:t>L</a:t>
            </a:r>
            <a:r>
              <a:rPr lang="en-US" sz="2400" b="1" dirty="0" smtClean="0"/>
              <a:t>oci (local)</a:t>
            </a:r>
            <a:endParaRPr lang="en-US" sz="2400" b="1" dirty="0"/>
          </a:p>
        </p:txBody>
      </p:sp>
      <p:pic>
        <p:nvPicPr>
          <p:cNvPr id="7" name="Picture 6"/>
          <p:cNvPicPr>
            <a:picLocks noChangeAspect="1"/>
          </p:cNvPicPr>
          <p:nvPr/>
        </p:nvPicPr>
        <p:blipFill>
          <a:blip r:embed="rId3"/>
          <a:stretch>
            <a:fillRect/>
          </a:stretch>
        </p:blipFill>
        <p:spPr>
          <a:xfrm>
            <a:off x="597048" y="2664211"/>
            <a:ext cx="4274448" cy="3802101"/>
          </a:xfrm>
          <a:prstGeom prst="rect">
            <a:avLst/>
          </a:prstGeom>
        </p:spPr>
      </p:pic>
      <p:grpSp>
        <p:nvGrpSpPr>
          <p:cNvPr id="8" name="Group 7"/>
          <p:cNvGrpSpPr/>
          <p:nvPr/>
        </p:nvGrpSpPr>
        <p:grpSpPr>
          <a:xfrm>
            <a:off x="4319045" y="1305989"/>
            <a:ext cx="3472134" cy="2331158"/>
            <a:chOff x="3619029" y="1871403"/>
            <a:chExt cx="5933267" cy="3983540"/>
          </a:xfrm>
        </p:grpSpPr>
        <p:pic>
          <p:nvPicPr>
            <p:cNvPr id="9" name="Picture 8"/>
            <p:cNvPicPr>
              <a:picLocks noChangeAspect="1"/>
            </p:cNvPicPr>
            <p:nvPr/>
          </p:nvPicPr>
          <p:blipFill>
            <a:blip r:embed="rId4"/>
            <a:stretch>
              <a:fillRect/>
            </a:stretch>
          </p:blipFill>
          <p:spPr>
            <a:xfrm>
              <a:off x="3619029" y="1871403"/>
              <a:ext cx="5933267" cy="3983540"/>
            </a:xfrm>
            <a:prstGeom prst="rect">
              <a:avLst/>
            </a:prstGeom>
          </p:spPr>
        </p:pic>
        <p:sp>
          <p:nvSpPr>
            <p:cNvPr id="10" name="Rectangle 9"/>
            <p:cNvSpPr/>
            <p:nvPr/>
          </p:nvSpPr>
          <p:spPr>
            <a:xfrm>
              <a:off x="8486078" y="5586761"/>
              <a:ext cx="189571" cy="11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2024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we care in the context of GWAS?</a:t>
            </a:r>
            <a:endParaRPr lang="en-US" dirty="0"/>
          </a:p>
        </p:txBody>
      </p:sp>
      <p:sp>
        <p:nvSpPr>
          <p:cNvPr id="8" name="Content Placeholder 2"/>
          <p:cNvSpPr>
            <a:spLocks noGrp="1"/>
          </p:cNvSpPr>
          <p:nvPr>
            <p:ph idx="1"/>
          </p:nvPr>
        </p:nvSpPr>
        <p:spPr>
          <a:xfrm>
            <a:off x="389737" y="1235050"/>
            <a:ext cx="11229550" cy="4775528"/>
          </a:xfrm>
        </p:spPr>
        <p:txBody>
          <a:bodyPr>
            <a:normAutofit/>
          </a:bodyPr>
          <a:lstStyle/>
          <a:p>
            <a:r>
              <a:rPr lang="en-US" sz="4000" dirty="0" smtClean="0"/>
              <a:t>Unaccounted-for heterogeneity = risk of false positive associations</a:t>
            </a:r>
          </a:p>
          <a:p>
            <a:pPr lvl="1"/>
            <a:endParaRPr lang="en-US" sz="3200" dirty="0" smtClean="0"/>
          </a:p>
          <a:p>
            <a:r>
              <a:rPr lang="en-US" sz="4000" dirty="0" smtClean="0"/>
              <a:t>Power for discovery</a:t>
            </a:r>
          </a:p>
          <a:p>
            <a:pPr lvl="1"/>
            <a:r>
              <a:rPr lang="en-US" sz="3200" dirty="0" smtClean="0"/>
              <a:t>Homogeneous populations = variation left on the table (fine mapping)</a:t>
            </a:r>
          </a:p>
          <a:p>
            <a:pPr lvl="1"/>
            <a:r>
              <a:rPr lang="en-US" sz="3200" dirty="0" smtClean="0"/>
              <a:t>Ancestry-specific effects</a:t>
            </a:r>
            <a:endParaRPr lang="en-US" sz="3200" dirty="0"/>
          </a:p>
        </p:txBody>
      </p:sp>
    </p:spTree>
    <p:extLst>
      <p:ext uri="{BB962C8B-B14F-4D97-AF65-F5344CB8AC3E}">
        <p14:creationId xmlns:p14="http://schemas.microsoft.com/office/powerpoint/2010/main" val="3377437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Historical perspective</a:t>
            </a:r>
            <a:endParaRPr lang="en-US" dirty="0"/>
          </a:p>
        </p:txBody>
      </p:sp>
      <p:pic>
        <p:nvPicPr>
          <p:cNvPr id="4" name="Picture 3"/>
          <p:cNvPicPr>
            <a:picLocks noChangeAspect="1"/>
          </p:cNvPicPr>
          <p:nvPr/>
        </p:nvPicPr>
        <p:blipFill>
          <a:blip r:embed="rId3"/>
          <a:stretch>
            <a:fillRect/>
          </a:stretch>
        </p:blipFill>
        <p:spPr>
          <a:xfrm>
            <a:off x="2131045" y="1059366"/>
            <a:ext cx="8026788" cy="5351192"/>
          </a:xfrm>
          <a:prstGeom prst="rect">
            <a:avLst/>
          </a:prstGeom>
        </p:spPr>
      </p:pic>
      <p:sp>
        <p:nvSpPr>
          <p:cNvPr id="5" name="TextBox 4"/>
          <p:cNvSpPr txBox="1"/>
          <p:nvPr/>
        </p:nvSpPr>
        <p:spPr>
          <a:xfrm>
            <a:off x="9278222" y="6502818"/>
            <a:ext cx="2683455" cy="276999"/>
          </a:xfrm>
          <a:prstGeom prst="rect">
            <a:avLst/>
          </a:prstGeom>
          <a:noFill/>
        </p:spPr>
        <p:txBody>
          <a:bodyPr wrap="square" rtlCol="0">
            <a:spAutoFit/>
          </a:bodyPr>
          <a:lstStyle/>
          <a:p>
            <a:r>
              <a:rPr lang="en-US" sz="1200" dirty="0" smtClean="0"/>
              <a:t>(</a:t>
            </a:r>
            <a:r>
              <a:rPr lang="en-US" sz="1200" dirty="0" err="1" smtClean="0"/>
              <a:t>Sirugo</a:t>
            </a:r>
            <a:r>
              <a:rPr lang="en-US" sz="1200" dirty="0" smtClean="0"/>
              <a:t>, Williams, </a:t>
            </a:r>
            <a:r>
              <a:rPr lang="en-US" sz="1200" dirty="0" err="1" smtClean="0"/>
              <a:t>Tishkoff</a:t>
            </a:r>
            <a:r>
              <a:rPr lang="en-US" sz="1200" dirty="0" smtClean="0"/>
              <a:t>, 2019, Cell)</a:t>
            </a:r>
            <a:endParaRPr lang="en-US" sz="1200" dirty="0"/>
          </a:p>
        </p:txBody>
      </p:sp>
    </p:spTree>
    <p:extLst>
      <p:ext uri="{BB962C8B-B14F-4D97-AF65-F5344CB8AC3E}">
        <p14:creationId xmlns:p14="http://schemas.microsoft.com/office/powerpoint/2010/main" val="2498823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Risk of false positives</a:t>
            </a:r>
            <a:endParaRPr lang="en-US" dirty="0"/>
          </a:p>
        </p:txBody>
      </p:sp>
      <p:pic>
        <p:nvPicPr>
          <p:cNvPr id="4" name="Picture 3"/>
          <p:cNvPicPr>
            <a:picLocks noChangeAspect="1"/>
          </p:cNvPicPr>
          <p:nvPr/>
        </p:nvPicPr>
        <p:blipFill>
          <a:blip r:embed="rId2"/>
          <a:stretch>
            <a:fillRect/>
          </a:stretch>
        </p:blipFill>
        <p:spPr>
          <a:xfrm>
            <a:off x="591984" y="2063794"/>
            <a:ext cx="10106025" cy="1647825"/>
          </a:xfrm>
          <a:prstGeom prst="rect">
            <a:avLst/>
          </a:prstGeom>
        </p:spPr>
      </p:pic>
      <p:sp>
        <p:nvSpPr>
          <p:cNvPr id="10" name="TextBox 9"/>
          <p:cNvSpPr txBox="1"/>
          <p:nvPr/>
        </p:nvSpPr>
        <p:spPr>
          <a:xfrm>
            <a:off x="289932" y="1211239"/>
            <a:ext cx="7504770" cy="523220"/>
          </a:xfrm>
          <a:prstGeom prst="rect">
            <a:avLst/>
          </a:prstGeom>
          <a:noFill/>
        </p:spPr>
        <p:txBody>
          <a:bodyPr wrap="square" rtlCol="0">
            <a:spAutoFit/>
          </a:bodyPr>
          <a:lstStyle/>
          <a:p>
            <a:r>
              <a:rPr lang="en-US" sz="2800" b="1" dirty="0" smtClean="0"/>
              <a:t>Population stratification in GWAS</a:t>
            </a:r>
            <a:endParaRPr lang="en-US" sz="2800" b="1" dirty="0"/>
          </a:p>
        </p:txBody>
      </p:sp>
    </p:spTree>
    <p:extLst>
      <p:ext uri="{BB962C8B-B14F-4D97-AF65-F5344CB8AC3E}">
        <p14:creationId xmlns:p14="http://schemas.microsoft.com/office/powerpoint/2010/main" val="1371262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Risk of false positives</a:t>
            </a:r>
            <a:endParaRPr lang="en-US" dirty="0"/>
          </a:p>
        </p:txBody>
      </p:sp>
      <p:pic>
        <p:nvPicPr>
          <p:cNvPr id="4" name="Picture 3"/>
          <p:cNvPicPr>
            <a:picLocks noChangeAspect="1"/>
          </p:cNvPicPr>
          <p:nvPr/>
        </p:nvPicPr>
        <p:blipFill>
          <a:blip r:embed="rId2"/>
          <a:stretch>
            <a:fillRect/>
          </a:stretch>
        </p:blipFill>
        <p:spPr>
          <a:xfrm>
            <a:off x="591984" y="2063794"/>
            <a:ext cx="10106025" cy="1647825"/>
          </a:xfrm>
          <a:prstGeom prst="rect">
            <a:avLst/>
          </a:prstGeom>
        </p:spPr>
      </p:pic>
      <p:sp>
        <p:nvSpPr>
          <p:cNvPr id="10" name="TextBox 9"/>
          <p:cNvSpPr txBox="1"/>
          <p:nvPr/>
        </p:nvSpPr>
        <p:spPr>
          <a:xfrm>
            <a:off x="289932" y="1211239"/>
            <a:ext cx="7504770" cy="523220"/>
          </a:xfrm>
          <a:prstGeom prst="rect">
            <a:avLst/>
          </a:prstGeom>
          <a:noFill/>
        </p:spPr>
        <p:txBody>
          <a:bodyPr wrap="square" rtlCol="0">
            <a:spAutoFit/>
          </a:bodyPr>
          <a:lstStyle/>
          <a:p>
            <a:r>
              <a:rPr lang="en-US" sz="2800" b="1" dirty="0" smtClean="0"/>
              <a:t>Population stratification in GWAS</a:t>
            </a:r>
            <a:endParaRPr lang="en-US" sz="2800" b="1" dirty="0"/>
          </a:p>
        </p:txBody>
      </p:sp>
      <p:pic>
        <p:nvPicPr>
          <p:cNvPr id="6" name="Picture 5"/>
          <p:cNvPicPr>
            <a:picLocks noChangeAspect="1"/>
          </p:cNvPicPr>
          <p:nvPr/>
        </p:nvPicPr>
        <p:blipFill>
          <a:blip r:embed="rId3"/>
          <a:stretch>
            <a:fillRect/>
          </a:stretch>
        </p:blipFill>
        <p:spPr>
          <a:xfrm>
            <a:off x="4344795" y="4040954"/>
            <a:ext cx="4256512" cy="2267377"/>
          </a:xfrm>
          <a:prstGeom prst="rect">
            <a:avLst/>
          </a:prstGeom>
        </p:spPr>
      </p:pic>
    </p:spTree>
    <p:extLst>
      <p:ext uri="{BB962C8B-B14F-4D97-AF65-F5344CB8AC3E}">
        <p14:creationId xmlns:p14="http://schemas.microsoft.com/office/powerpoint/2010/main" val="1715049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63365" y="950487"/>
            <a:ext cx="9858375" cy="5572125"/>
            <a:chOff x="1189115" y="1122440"/>
            <a:chExt cx="9858375" cy="5572125"/>
          </a:xfrm>
        </p:grpSpPr>
        <p:pic>
          <p:nvPicPr>
            <p:cNvPr id="4" name="Picture 3"/>
            <p:cNvPicPr>
              <a:picLocks noChangeAspect="1"/>
            </p:cNvPicPr>
            <p:nvPr/>
          </p:nvPicPr>
          <p:blipFill>
            <a:blip r:embed="rId2"/>
            <a:stretch>
              <a:fillRect/>
            </a:stretch>
          </p:blipFill>
          <p:spPr>
            <a:xfrm>
              <a:off x="1189115" y="1122440"/>
              <a:ext cx="9858375" cy="5572125"/>
            </a:xfrm>
            <a:prstGeom prst="rect">
              <a:avLst/>
            </a:prstGeom>
          </p:spPr>
        </p:pic>
        <p:sp>
          <p:nvSpPr>
            <p:cNvPr id="6" name="Rectangle 5"/>
            <p:cNvSpPr/>
            <p:nvPr/>
          </p:nvSpPr>
          <p:spPr>
            <a:xfrm>
              <a:off x="4728117" y="3724507"/>
              <a:ext cx="2665142" cy="112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47824" y="5291293"/>
              <a:ext cx="2665142" cy="112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4350" y="139913"/>
            <a:ext cx="11749396" cy="617100"/>
          </a:xfrm>
        </p:spPr>
        <p:txBody>
          <a:bodyPr>
            <a:normAutofit fontScale="90000"/>
          </a:bodyPr>
          <a:lstStyle/>
          <a:p>
            <a:r>
              <a:rPr lang="en-US" dirty="0"/>
              <a:t>Risk of false </a:t>
            </a:r>
            <a:r>
              <a:rPr lang="en-US" dirty="0" smtClean="0"/>
              <a:t>positives - population stratification</a:t>
            </a:r>
            <a:endParaRPr lang="en-US" dirty="0"/>
          </a:p>
        </p:txBody>
      </p:sp>
      <p:sp>
        <p:nvSpPr>
          <p:cNvPr id="5" name="TextBox 4"/>
          <p:cNvSpPr txBox="1"/>
          <p:nvPr/>
        </p:nvSpPr>
        <p:spPr>
          <a:xfrm>
            <a:off x="30105" y="6522612"/>
            <a:ext cx="5151863" cy="276999"/>
          </a:xfrm>
          <a:prstGeom prst="rect">
            <a:avLst/>
          </a:prstGeom>
          <a:noFill/>
        </p:spPr>
        <p:txBody>
          <a:bodyPr wrap="square" rtlCol="0">
            <a:spAutoFit/>
          </a:bodyPr>
          <a:lstStyle/>
          <a:p>
            <a:r>
              <a:rPr lang="en-US" sz="1200" dirty="0" smtClean="0"/>
              <a:t>(adapted from Choudhury, 2018)</a:t>
            </a:r>
            <a:endParaRPr lang="en-US" sz="1200" dirty="0"/>
          </a:p>
        </p:txBody>
      </p:sp>
    </p:spTree>
    <p:extLst>
      <p:ext uri="{BB962C8B-B14F-4D97-AF65-F5344CB8AC3E}">
        <p14:creationId xmlns:p14="http://schemas.microsoft.com/office/powerpoint/2010/main" val="2785711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1681250" cy="617100"/>
          </a:xfrm>
        </p:spPr>
        <p:txBody>
          <a:bodyPr>
            <a:normAutofit fontScale="90000"/>
          </a:bodyPr>
          <a:lstStyle/>
          <a:p>
            <a:r>
              <a:rPr lang="en-US" dirty="0"/>
              <a:t>Risk of false </a:t>
            </a:r>
            <a:r>
              <a:rPr lang="en-US" dirty="0" smtClean="0"/>
              <a:t>positives – population stratification</a:t>
            </a:r>
            <a:endParaRPr lang="en-US" dirty="0"/>
          </a:p>
        </p:txBody>
      </p:sp>
      <p:grpSp>
        <p:nvGrpSpPr>
          <p:cNvPr id="5" name="Group 4"/>
          <p:cNvGrpSpPr/>
          <p:nvPr/>
        </p:nvGrpSpPr>
        <p:grpSpPr>
          <a:xfrm>
            <a:off x="2542477" y="1505580"/>
            <a:ext cx="5854391" cy="4796099"/>
            <a:chOff x="5174166" y="1560096"/>
            <a:chExt cx="5854391" cy="4796099"/>
          </a:xfrm>
        </p:grpSpPr>
        <p:pic>
          <p:nvPicPr>
            <p:cNvPr id="6" name="Picture 5"/>
            <p:cNvPicPr>
              <a:picLocks noChangeAspect="1"/>
            </p:cNvPicPr>
            <p:nvPr/>
          </p:nvPicPr>
          <p:blipFill>
            <a:blip r:embed="rId2"/>
            <a:stretch>
              <a:fillRect/>
            </a:stretch>
          </p:blipFill>
          <p:spPr>
            <a:xfrm>
              <a:off x="5797558" y="1560096"/>
              <a:ext cx="5230999" cy="4507213"/>
            </a:xfrm>
            <a:prstGeom prst="rect">
              <a:avLst/>
            </a:prstGeom>
          </p:spPr>
        </p:pic>
        <p:sp>
          <p:nvSpPr>
            <p:cNvPr id="8" name="Rectangle 7"/>
            <p:cNvSpPr/>
            <p:nvPr/>
          </p:nvSpPr>
          <p:spPr>
            <a:xfrm>
              <a:off x="5174166" y="5742878"/>
              <a:ext cx="1159727" cy="613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13677" y="6301679"/>
            <a:ext cx="2152186" cy="278781"/>
          </a:xfrm>
          <a:prstGeom prst="rect">
            <a:avLst/>
          </a:prstGeom>
          <a:noFill/>
        </p:spPr>
        <p:txBody>
          <a:bodyPr wrap="square" rtlCol="0">
            <a:spAutoFit/>
          </a:bodyPr>
          <a:lstStyle/>
          <a:p>
            <a:r>
              <a:rPr lang="en-US" sz="1200" dirty="0" smtClean="0"/>
              <a:t>(</a:t>
            </a:r>
            <a:r>
              <a:rPr lang="en-US" sz="1200" dirty="0" err="1" smtClean="0"/>
              <a:t>Marchini</a:t>
            </a:r>
            <a:r>
              <a:rPr lang="en-US" sz="1200" dirty="0" smtClean="0"/>
              <a:t> et al., 2004)</a:t>
            </a:r>
            <a:endParaRPr lang="en-US" sz="1200" dirty="0"/>
          </a:p>
        </p:txBody>
      </p:sp>
    </p:spTree>
    <p:extLst>
      <p:ext uri="{BB962C8B-B14F-4D97-AF65-F5344CB8AC3E}">
        <p14:creationId xmlns:p14="http://schemas.microsoft.com/office/powerpoint/2010/main" val="1032386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58664" y="73320"/>
            <a:ext cx="9257657" cy="6762378"/>
          </a:xfrm>
          <a:prstGeom prst="rect">
            <a:avLst/>
          </a:prstGeom>
        </p:spPr>
      </p:pic>
      <p:sp>
        <p:nvSpPr>
          <p:cNvPr id="7" name="TextBox 6"/>
          <p:cNvSpPr txBox="1"/>
          <p:nvPr/>
        </p:nvSpPr>
        <p:spPr>
          <a:xfrm>
            <a:off x="126652" y="572953"/>
            <a:ext cx="3411582" cy="276999"/>
          </a:xfrm>
          <a:prstGeom prst="rect">
            <a:avLst/>
          </a:prstGeom>
          <a:noFill/>
        </p:spPr>
        <p:txBody>
          <a:bodyPr wrap="square" rtlCol="0">
            <a:spAutoFit/>
          </a:bodyPr>
          <a:lstStyle/>
          <a:p>
            <a:r>
              <a:rPr lang="en-US" sz="1200" dirty="0" smtClean="0"/>
              <a:t>(1000GPC, 2015, Nature)</a:t>
            </a:r>
            <a:endParaRPr lang="en-US" sz="1200" dirty="0"/>
          </a:p>
        </p:txBody>
      </p:sp>
    </p:spTree>
    <p:extLst>
      <p:ext uri="{BB962C8B-B14F-4D97-AF65-F5344CB8AC3E}">
        <p14:creationId xmlns:p14="http://schemas.microsoft.com/office/powerpoint/2010/main" val="3275475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Increased power for discovery - fine mapping</a:t>
            </a:r>
            <a:endParaRPr lang="en-US" dirty="0"/>
          </a:p>
        </p:txBody>
      </p:sp>
      <p:pic>
        <p:nvPicPr>
          <p:cNvPr id="4" name="Picture 3"/>
          <p:cNvPicPr>
            <a:picLocks noChangeAspect="1"/>
          </p:cNvPicPr>
          <p:nvPr/>
        </p:nvPicPr>
        <p:blipFill>
          <a:blip r:embed="rId3"/>
          <a:stretch>
            <a:fillRect/>
          </a:stretch>
        </p:blipFill>
        <p:spPr>
          <a:xfrm>
            <a:off x="1402909" y="1427357"/>
            <a:ext cx="8911967" cy="4746357"/>
          </a:xfrm>
          <a:prstGeom prst="rect">
            <a:avLst/>
          </a:prstGeom>
        </p:spPr>
      </p:pic>
      <p:sp>
        <p:nvSpPr>
          <p:cNvPr id="3" name="TextBox 2"/>
          <p:cNvSpPr txBox="1"/>
          <p:nvPr/>
        </p:nvSpPr>
        <p:spPr>
          <a:xfrm>
            <a:off x="267629" y="6173714"/>
            <a:ext cx="4449337" cy="276999"/>
          </a:xfrm>
          <a:prstGeom prst="rect">
            <a:avLst/>
          </a:prstGeom>
          <a:noFill/>
        </p:spPr>
        <p:txBody>
          <a:bodyPr wrap="square" rtlCol="0">
            <a:spAutoFit/>
          </a:bodyPr>
          <a:lstStyle/>
          <a:p>
            <a:r>
              <a:rPr lang="en-US" sz="1200" dirty="0" smtClean="0"/>
              <a:t>(H. Huang; Atkinson, 2018)</a:t>
            </a:r>
            <a:endParaRPr lang="en-US" sz="1200" dirty="0"/>
          </a:p>
        </p:txBody>
      </p:sp>
    </p:spTree>
    <p:extLst>
      <p:ext uri="{BB962C8B-B14F-4D97-AF65-F5344CB8AC3E}">
        <p14:creationId xmlns:p14="http://schemas.microsoft.com/office/powerpoint/2010/main" val="2342091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a:spLocks noGrp="1"/>
          </p:cNvSpPr>
          <p:nvPr>
            <p:ph type="body" idx="4294967295"/>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None/>
            </a:pPr>
            <a:endParaRPr sz="1200">
              <a:solidFill>
                <a:schemeClr val="dk1"/>
              </a:solidFill>
              <a:latin typeface="Open Sans Light"/>
              <a:ea typeface="Open Sans Light"/>
              <a:cs typeface="Open Sans Light"/>
              <a:sym typeface="Open Sans Light"/>
            </a:endParaRPr>
          </a:p>
        </p:txBody>
      </p:sp>
      <p:sp>
        <p:nvSpPr>
          <p:cNvPr id="191" name="Google Shape;191;p35"/>
          <p:cNvSpPr txBox="1"/>
          <p:nvPr/>
        </p:nvSpPr>
        <p:spPr>
          <a:xfrm>
            <a:off x="0" y="-21300"/>
            <a:ext cx="12192000" cy="6858000"/>
          </a:xfrm>
          <a:prstGeom prst="rect">
            <a:avLst/>
          </a:prstGeom>
          <a:solidFill>
            <a:srgbClr val="333F50">
              <a:alpha val="796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92" name="Google Shape;192;p35"/>
          <p:cNvGrpSpPr/>
          <p:nvPr/>
        </p:nvGrpSpPr>
        <p:grpSpPr>
          <a:xfrm>
            <a:off x="1360543" y="465645"/>
            <a:ext cx="9470916" cy="5336648"/>
            <a:chOff x="3919455" y="1988598"/>
            <a:chExt cx="4777500" cy="1768039"/>
          </a:xfrm>
        </p:grpSpPr>
        <p:sp>
          <p:nvSpPr>
            <p:cNvPr id="193" name="Google Shape;193;p35"/>
            <p:cNvSpPr txBox="1"/>
            <p:nvPr/>
          </p:nvSpPr>
          <p:spPr>
            <a:xfrm>
              <a:off x="4281860" y="1988598"/>
              <a:ext cx="4052700" cy="43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9D9D9"/>
                </a:buClr>
                <a:buSzPts val="3600"/>
                <a:buFont typeface="Arial"/>
                <a:buNone/>
              </a:pPr>
              <a:r>
                <a:rPr lang="en-US" sz="3600" b="1">
                  <a:solidFill>
                    <a:srgbClr val="D9D9D9"/>
                  </a:solidFill>
                </a:rPr>
                <a:t>CAMH Land Acknowledgement</a:t>
              </a:r>
              <a:endParaRPr sz="1500"/>
            </a:p>
          </p:txBody>
        </p:sp>
        <p:sp>
          <p:nvSpPr>
            <p:cNvPr id="194" name="Google Shape;194;p35"/>
            <p:cNvSpPr txBox="1"/>
            <p:nvPr/>
          </p:nvSpPr>
          <p:spPr>
            <a:xfrm>
              <a:off x="3919455" y="2373636"/>
              <a:ext cx="4777500" cy="138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CAMH is situated on lands that have been occupied by First Nations for millennia; lands rich in civilizations with knowledge of medicine, architecture, technology, and extensive trade routes throughout the Americas. In 1860, the site of CAMH appeared in the Colonial Records Office of British Crown as the council grounds of the Mississaugas of the New Credit, as they were known at the time.</a:t>
              </a: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Today, Toronto is covered by the Toronto Purchase, treaty No. 13 of 1805 with the Mississaugas of the Credit.</a:t>
              </a: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Toronto is now home to a vast diversity of First Nations, Inuit, and Métis who enrich this city.</a:t>
              </a: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endParaRPr sz="170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chemeClr val="lt1"/>
                </a:buClr>
                <a:buSzPts val="1600"/>
                <a:buFont typeface="Open Sans Light"/>
                <a:buNone/>
              </a:pPr>
              <a:r>
                <a:rPr lang="en-US" sz="1700">
                  <a:solidFill>
                    <a:schemeClr val="lt1"/>
                  </a:solidFill>
                  <a:latin typeface="Open Sans Light"/>
                  <a:ea typeface="Open Sans Light"/>
                  <a:cs typeface="Open Sans Light"/>
                  <a:sym typeface="Open Sans Light"/>
                </a:rPr>
                <a:t>CAMH is committed to reconciliation. We will honour the land through programs and places that reflect and respect its heritage. We will embrace the healing traditions of the Ancestors, and weave them into our caring practices. We will create new relationships and partnerships with First Nations, Inuit, and Métis and share the land and protect it for future generations.</a:t>
              </a:r>
              <a:endParaRPr sz="1700">
                <a:solidFill>
                  <a:schemeClr val="lt1"/>
                </a:solidFill>
                <a:latin typeface="Open Sans Light"/>
                <a:ea typeface="Open Sans Light"/>
                <a:cs typeface="Open Sans Light"/>
                <a:sym typeface="Open Sans Light"/>
              </a:endParaRPr>
            </a:p>
          </p:txBody>
        </p:sp>
      </p:grpSp>
      <p:cxnSp>
        <p:nvCxnSpPr>
          <p:cNvPr id="195" name="Google Shape;195;p35"/>
          <p:cNvCxnSpPr/>
          <p:nvPr/>
        </p:nvCxnSpPr>
        <p:spPr>
          <a:xfrm>
            <a:off x="4753000" y="1367450"/>
            <a:ext cx="2685900" cy="0"/>
          </a:xfrm>
          <a:prstGeom prst="straightConnector1">
            <a:avLst/>
          </a:prstGeom>
          <a:noFill/>
          <a:ln w="9525" cap="flat" cmpd="sng">
            <a:solidFill>
              <a:srgbClr val="FFC000"/>
            </a:solidFill>
            <a:prstDash val="solid"/>
            <a:miter lim="800000"/>
            <a:headEnd type="none" w="med" len="med"/>
            <a:tailEnd type="none" w="med" len="med"/>
          </a:ln>
        </p:spPr>
      </p:cxnSp>
      <p:pic>
        <p:nvPicPr>
          <p:cNvPr id="196" name="Google Shape;196;p35"/>
          <p:cNvPicPr preferRelativeResize="0"/>
          <p:nvPr/>
        </p:nvPicPr>
        <p:blipFill>
          <a:blip r:embed="rId4">
            <a:alphaModFix/>
          </a:blip>
          <a:stretch>
            <a:fillRect/>
          </a:stretch>
        </p:blipFill>
        <p:spPr>
          <a:xfrm>
            <a:off x="242834" y="6062667"/>
            <a:ext cx="4322365" cy="569833"/>
          </a:xfrm>
          <a:prstGeom prst="rect">
            <a:avLst/>
          </a:prstGeom>
          <a:noFill/>
          <a:ln>
            <a:noFill/>
          </a:ln>
        </p:spPr>
      </p:pic>
      <p:pic>
        <p:nvPicPr>
          <p:cNvPr id="197" name="Google Shape;197;p35"/>
          <p:cNvPicPr preferRelativeResize="0"/>
          <p:nvPr/>
        </p:nvPicPr>
        <p:blipFill rotWithShape="1">
          <a:blip r:embed="rId5">
            <a:alphaModFix/>
          </a:blip>
          <a:srcRect l="19211" r="17509" b="31210"/>
          <a:stretch/>
        </p:blipFill>
        <p:spPr>
          <a:xfrm>
            <a:off x="8373700" y="5911783"/>
            <a:ext cx="1703211" cy="871599"/>
          </a:xfrm>
          <a:prstGeom prst="rect">
            <a:avLst/>
          </a:prstGeom>
          <a:noFill/>
          <a:ln>
            <a:noFill/>
          </a:ln>
        </p:spPr>
      </p:pic>
      <p:pic>
        <p:nvPicPr>
          <p:cNvPr id="198" name="Google Shape;198;p35"/>
          <p:cNvPicPr preferRelativeResize="0"/>
          <p:nvPr/>
        </p:nvPicPr>
        <p:blipFill rotWithShape="1">
          <a:blip r:embed="rId5">
            <a:alphaModFix/>
          </a:blip>
          <a:srcRect l="25689" t="68607" r="41063"/>
          <a:stretch/>
        </p:blipFill>
        <p:spPr>
          <a:xfrm>
            <a:off x="9974567" y="5802300"/>
            <a:ext cx="1960931" cy="871567"/>
          </a:xfrm>
          <a:prstGeom prst="rect">
            <a:avLst/>
          </a:prstGeom>
          <a:noFill/>
          <a:ln>
            <a:noFill/>
          </a:ln>
        </p:spPr>
      </p:pic>
    </p:spTree>
    <p:extLst>
      <p:ext uri="{BB962C8B-B14F-4D97-AF65-F5344CB8AC3E}">
        <p14:creationId xmlns:p14="http://schemas.microsoft.com/office/powerpoint/2010/main" val="416727146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Ancestry-specific effects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Example: </a:t>
            </a:r>
            <a:r>
              <a:rPr lang="en-US" b="1" dirty="0" smtClean="0"/>
              <a:t>Cystic fibrosis</a:t>
            </a:r>
          </a:p>
          <a:p>
            <a:pPr marL="0" indent="0">
              <a:buNone/>
            </a:pPr>
            <a:endParaRPr lang="en-US" b="1" dirty="0"/>
          </a:p>
          <a:p>
            <a:r>
              <a:rPr lang="en-US" dirty="0" smtClean="0"/>
              <a:t>Caused by ΔF508 in </a:t>
            </a:r>
            <a:r>
              <a:rPr lang="en-US" i="1" dirty="0" smtClean="0"/>
              <a:t>CTFR</a:t>
            </a:r>
            <a:r>
              <a:rPr lang="en-US" dirty="0" smtClean="0"/>
              <a:t> gene in EUR (&gt;70% of cases)</a:t>
            </a:r>
            <a:endParaRPr lang="en-US" dirty="0"/>
          </a:p>
          <a:p>
            <a:r>
              <a:rPr lang="en-US" dirty="0" smtClean="0"/>
              <a:t>Only 29% caused by ΔF508 in African diaspora </a:t>
            </a:r>
          </a:p>
          <a:p>
            <a:endParaRPr lang="en-US" dirty="0" smtClean="0"/>
          </a:p>
          <a:p>
            <a:r>
              <a:rPr lang="en-US" dirty="0" smtClean="0"/>
              <a:t>3120+1G</a:t>
            </a:r>
            <a:r>
              <a:rPr lang="en-US" dirty="0" smtClean="0">
                <a:sym typeface="Wingdings" panose="05000000000000000000" pitchFamily="2" charset="2"/>
              </a:rPr>
              <a:t></a:t>
            </a:r>
            <a:r>
              <a:rPr lang="en-US" dirty="0" smtClean="0"/>
              <a:t>A (15%-65% in South Africans)</a:t>
            </a:r>
          </a:p>
          <a:p>
            <a:endParaRPr lang="en-US" dirty="0"/>
          </a:p>
          <a:p>
            <a:r>
              <a:rPr lang="en-US" dirty="0" smtClean="0"/>
              <a:t>Treatments (</a:t>
            </a:r>
            <a:r>
              <a:rPr lang="en-US" dirty="0" err="1" smtClean="0"/>
              <a:t>Ivacaftor</a:t>
            </a:r>
            <a:r>
              <a:rPr lang="en-US" dirty="0" smtClean="0"/>
              <a:t>) selectively target mechanisms of specific mutations (receptor gating of CFTR).</a:t>
            </a: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4011930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 y="139913"/>
            <a:ext cx="11392557" cy="617100"/>
          </a:xfrm>
        </p:spPr>
        <p:txBody>
          <a:bodyPr>
            <a:normAutofit fontScale="90000"/>
          </a:bodyPr>
          <a:lstStyle/>
          <a:p>
            <a:r>
              <a:rPr lang="en-US" dirty="0" smtClean="0"/>
              <a:t>Common approaches to handling stratification</a:t>
            </a:r>
            <a:endParaRPr lang="en-US" dirty="0"/>
          </a:p>
        </p:txBody>
      </p:sp>
      <p:sp>
        <p:nvSpPr>
          <p:cNvPr id="3" name="Content Placeholder 2"/>
          <p:cNvSpPr>
            <a:spLocks noGrp="1"/>
          </p:cNvSpPr>
          <p:nvPr>
            <p:ph idx="1"/>
          </p:nvPr>
        </p:nvSpPr>
        <p:spPr>
          <a:xfrm>
            <a:off x="389737" y="1235049"/>
            <a:ext cx="4461043" cy="5423327"/>
          </a:xfrm>
        </p:spPr>
        <p:txBody>
          <a:bodyPr>
            <a:normAutofit/>
          </a:bodyPr>
          <a:lstStyle/>
          <a:p>
            <a:r>
              <a:rPr lang="en-US" dirty="0" smtClean="0"/>
              <a:t>Genomic control (</a:t>
            </a:r>
            <a:r>
              <a:rPr lang="el-GR" dirty="0"/>
              <a:t>λ</a:t>
            </a:r>
            <a:r>
              <a:rPr lang="en-US" baseline="-25000" dirty="0" smtClean="0"/>
              <a:t>GC</a:t>
            </a:r>
            <a:r>
              <a:rPr lang="en-US" dirty="0" smtClean="0"/>
              <a:t>)</a:t>
            </a:r>
          </a:p>
          <a:p>
            <a:pPr marL="457200" lvl="1" indent="0">
              <a:buNone/>
            </a:pPr>
            <a:endParaRPr lang="en-US" dirty="0" smtClean="0"/>
          </a:p>
          <a:p>
            <a:pPr marL="457200" lvl="1" indent="0">
              <a:buNone/>
            </a:pPr>
            <a:endParaRPr lang="en-US" dirty="0"/>
          </a:p>
          <a:p>
            <a:pPr marL="457200" lvl="1" indent="0">
              <a:buNone/>
            </a:pPr>
            <a:endParaRPr lang="en-US" dirty="0" smtClean="0"/>
          </a:p>
          <a:p>
            <a:endParaRPr lang="en-US" dirty="0" smtClean="0"/>
          </a:p>
          <a:p>
            <a:r>
              <a:rPr lang="en-US" dirty="0" smtClean="0"/>
              <a:t>PCA-based correction</a:t>
            </a:r>
          </a:p>
          <a:p>
            <a:pPr lvl="1"/>
            <a:r>
              <a:rPr lang="en-US" dirty="0" smtClean="0"/>
              <a:t>Arbitrary # of PCs used, global ancestry only</a:t>
            </a:r>
          </a:p>
          <a:p>
            <a:pPr marL="0" indent="0">
              <a:buNone/>
            </a:pPr>
            <a:endParaRPr lang="en-US" dirty="0"/>
          </a:p>
          <a:p>
            <a:r>
              <a:rPr lang="en-US" dirty="0" smtClean="0"/>
              <a:t>Linear Mixed Models</a:t>
            </a:r>
          </a:p>
          <a:p>
            <a:pPr lvl="1"/>
            <a:r>
              <a:rPr lang="en-US" dirty="0" smtClean="0"/>
              <a:t>global ancestry only</a:t>
            </a:r>
            <a:endParaRPr lang="en-US" dirty="0"/>
          </a:p>
        </p:txBody>
      </p:sp>
      <p:pic>
        <p:nvPicPr>
          <p:cNvPr id="4" name="Picture 3"/>
          <p:cNvPicPr>
            <a:picLocks noChangeAspect="1"/>
          </p:cNvPicPr>
          <p:nvPr/>
        </p:nvPicPr>
        <p:blipFill>
          <a:blip r:embed="rId3"/>
          <a:stretch>
            <a:fillRect/>
          </a:stretch>
        </p:blipFill>
        <p:spPr>
          <a:xfrm>
            <a:off x="5175444" y="1089915"/>
            <a:ext cx="6524625" cy="2447925"/>
          </a:xfrm>
          <a:prstGeom prst="rect">
            <a:avLst/>
          </a:prstGeom>
        </p:spPr>
      </p:pic>
      <p:pic>
        <p:nvPicPr>
          <p:cNvPr id="5" name="Picture 4"/>
          <p:cNvPicPr>
            <a:picLocks noChangeAspect="1"/>
          </p:cNvPicPr>
          <p:nvPr/>
        </p:nvPicPr>
        <p:blipFill>
          <a:blip r:embed="rId4"/>
          <a:stretch>
            <a:fillRect/>
          </a:stretch>
        </p:blipFill>
        <p:spPr>
          <a:xfrm>
            <a:off x="1006899" y="1706168"/>
            <a:ext cx="2573427" cy="1215418"/>
          </a:xfrm>
          <a:prstGeom prst="rect">
            <a:avLst/>
          </a:prstGeom>
        </p:spPr>
      </p:pic>
      <p:sp>
        <p:nvSpPr>
          <p:cNvPr id="6" name="TextBox 5"/>
          <p:cNvSpPr txBox="1"/>
          <p:nvPr/>
        </p:nvSpPr>
        <p:spPr>
          <a:xfrm>
            <a:off x="4939990" y="5452946"/>
            <a:ext cx="694721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Developed for inbred model organisms (Kang et al., 2008)</a:t>
            </a:r>
          </a:p>
          <a:p>
            <a:pPr marL="285750" indent="-285750">
              <a:buFont typeface="Arial" panose="020B0604020202020204" pitchFamily="34" charset="0"/>
              <a:buChar char="•"/>
            </a:pPr>
            <a:r>
              <a:rPr lang="en-US" dirty="0" smtClean="0"/>
              <a:t>Can account for different levels of structure (cryptic relatedness, inbreeding)</a:t>
            </a:r>
            <a:endParaRPr lang="en-US" dirty="0"/>
          </a:p>
        </p:txBody>
      </p:sp>
    </p:spTree>
    <p:extLst>
      <p:ext uri="{BB962C8B-B14F-4D97-AF65-F5344CB8AC3E}">
        <p14:creationId xmlns:p14="http://schemas.microsoft.com/office/powerpoint/2010/main" val="2185436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(2000) – Global ancestry</a:t>
            </a:r>
            <a:endParaRPr lang="en-US" dirty="0"/>
          </a:p>
        </p:txBody>
      </p:sp>
      <p:sp>
        <p:nvSpPr>
          <p:cNvPr id="5" name="Content Placeholder 2"/>
          <p:cNvSpPr>
            <a:spLocks noGrp="1"/>
          </p:cNvSpPr>
          <p:nvPr>
            <p:ph idx="1"/>
          </p:nvPr>
        </p:nvSpPr>
        <p:spPr>
          <a:xfrm>
            <a:off x="389737" y="4025590"/>
            <a:ext cx="10716878" cy="2408662"/>
          </a:xfrm>
        </p:spPr>
        <p:txBody>
          <a:bodyPr>
            <a:normAutofit fontScale="92500" lnSpcReduction="10000"/>
          </a:bodyPr>
          <a:lstStyle/>
          <a:p>
            <a:r>
              <a:rPr lang="en-US" sz="3300" dirty="0" smtClean="0"/>
              <a:t>“Prichard-Stephens-Donnelly model”</a:t>
            </a:r>
          </a:p>
          <a:p>
            <a:r>
              <a:rPr lang="en-US" sz="3300" dirty="0" smtClean="0"/>
              <a:t>Bayesian model-based clustering using Markov Chain Monte Carlo estimation.</a:t>
            </a:r>
          </a:p>
          <a:p>
            <a:r>
              <a:rPr lang="en-US" sz="3300" i="1" dirty="0" smtClean="0"/>
              <a:t>K</a:t>
            </a:r>
            <a:r>
              <a:rPr lang="en-US" sz="3300" dirty="0" smtClean="0"/>
              <a:t> = number of assumed underlying populations (unobserved source demes)</a:t>
            </a:r>
            <a:endParaRPr lang="en-US" dirty="0"/>
          </a:p>
          <a:p>
            <a:endParaRPr lang="en-US" dirty="0" smtClean="0"/>
          </a:p>
        </p:txBody>
      </p:sp>
      <p:pic>
        <p:nvPicPr>
          <p:cNvPr id="3" name="Picture 2"/>
          <p:cNvPicPr>
            <a:picLocks noChangeAspect="1"/>
          </p:cNvPicPr>
          <p:nvPr/>
        </p:nvPicPr>
        <p:blipFill>
          <a:blip r:embed="rId2"/>
          <a:stretch>
            <a:fillRect/>
          </a:stretch>
        </p:blipFill>
        <p:spPr>
          <a:xfrm>
            <a:off x="389737" y="1015109"/>
            <a:ext cx="11572875" cy="2486025"/>
          </a:xfrm>
          <a:prstGeom prst="rect">
            <a:avLst/>
          </a:prstGeom>
        </p:spPr>
      </p:pic>
    </p:spTree>
    <p:extLst>
      <p:ext uri="{BB962C8B-B14F-4D97-AF65-F5344CB8AC3E}">
        <p14:creationId xmlns:p14="http://schemas.microsoft.com/office/powerpoint/2010/main" val="1686904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 (2000) – Global ancestry</a:t>
            </a:r>
          </a:p>
        </p:txBody>
      </p:sp>
      <p:sp>
        <p:nvSpPr>
          <p:cNvPr id="3" name="Content Placeholder 2"/>
          <p:cNvSpPr>
            <a:spLocks noGrp="1"/>
          </p:cNvSpPr>
          <p:nvPr>
            <p:ph idx="1"/>
          </p:nvPr>
        </p:nvSpPr>
        <p:spPr>
          <a:xfrm>
            <a:off x="456644" y="2461684"/>
            <a:ext cx="11229550" cy="2667877"/>
          </a:xfrm>
        </p:spPr>
        <p:txBody>
          <a:bodyPr>
            <a:normAutofit/>
          </a:bodyPr>
          <a:lstStyle/>
          <a:p>
            <a:pPr marL="0" indent="0">
              <a:buNone/>
            </a:pPr>
            <a:r>
              <a:rPr lang="en-US" sz="3600" dirty="0" smtClean="0"/>
              <a:t>“The </a:t>
            </a:r>
            <a:r>
              <a:rPr lang="en-US" sz="3600" dirty="0"/>
              <a:t>model accounts for the presence of Hardy-Weinberg </a:t>
            </a:r>
            <a:r>
              <a:rPr lang="en-US" sz="3600" dirty="0" smtClean="0"/>
              <a:t>or </a:t>
            </a:r>
            <a:r>
              <a:rPr lang="en-US" sz="3600" dirty="0"/>
              <a:t>linkage </a:t>
            </a:r>
            <a:r>
              <a:rPr lang="en-US" sz="3600" b="1" i="1" dirty="0"/>
              <a:t>disequilibrium</a:t>
            </a:r>
            <a:r>
              <a:rPr lang="en-US" sz="3600" dirty="0"/>
              <a:t> by introducing population </a:t>
            </a:r>
            <a:r>
              <a:rPr lang="en-US" sz="3600" dirty="0" smtClean="0"/>
              <a:t>structure </a:t>
            </a:r>
            <a:r>
              <a:rPr lang="en-US" sz="3600" dirty="0"/>
              <a:t>and attempts to find population groupings </a:t>
            </a:r>
            <a:r>
              <a:rPr lang="en-US" sz="3600" dirty="0" smtClean="0"/>
              <a:t>that </a:t>
            </a:r>
            <a:r>
              <a:rPr lang="en-US" sz="3600" dirty="0"/>
              <a:t>(as far as possible) are not in disequilibrium</a:t>
            </a:r>
            <a:r>
              <a:rPr lang="en-US" sz="3600" dirty="0" smtClean="0"/>
              <a:t>.”</a:t>
            </a:r>
            <a:endParaRPr lang="en-US" sz="3600" dirty="0"/>
          </a:p>
        </p:txBody>
      </p:sp>
    </p:spTree>
    <p:extLst>
      <p:ext uri="{BB962C8B-B14F-4D97-AF65-F5344CB8AC3E}">
        <p14:creationId xmlns:p14="http://schemas.microsoft.com/office/powerpoint/2010/main" val="1168808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(2000) – Global ancestry</a:t>
            </a:r>
            <a:endParaRPr lang="en-US" dirty="0"/>
          </a:p>
        </p:txBody>
      </p:sp>
      <p:pic>
        <p:nvPicPr>
          <p:cNvPr id="3" name="Picture 2"/>
          <p:cNvPicPr>
            <a:picLocks noChangeAspect="1"/>
          </p:cNvPicPr>
          <p:nvPr/>
        </p:nvPicPr>
        <p:blipFill>
          <a:blip r:embed="rId3"/>
          <a:stretch>
            <a:fillRect/>
          </a:stretch>
        </p:blipFill>
        <p:spPr>
          <a:xfrm>
            <a:off x="611459" y="1228263"/>
            <a:ext cx="6858000" cy="828675"/>
          </a:xfrm>
          <a:prstGeom prst="rect">
            <a:avLst/>
          </a:prstGeom>
        </p:spPr>
      </p:pic>
      <p:sp>
        <p:nvSpPr>
          <p:cNvPr id="7" name="TextBox 6"/>
          <p:cNvSpPr txBox="1"/>
          <p:nvPr/>
        </p:nvSpPr>
        <p:spPr>
          <a:xfrm>
            <a:off x="611459" y="2363226"/>
            <a:ext cx="11580541" cy="3693319"/>
          </a:xfrm>
          <a:prstGeom prst="rect">
            <a:avLst/>
          </a:prstGeom>
          <a:noFill/>
        </p:spPr>
        <p:txBody>
          <a:bodyPr wrap="square" rtlCol="0">
            <a:spAutoFit/>
          </a:bodyPr>
          <a:lstStyle/>
          <a:p>
            <a:r>
              <a:rPr lang="en-US" sz="2400" b="1" dirty="0"/>
              <a:t>Q</a:t>
            </a:r>
            <a:r>
              <a:rPr lang="en-US" sz="2400" b="1" dirty="0" smtClean="0"/>
              <a:t>uantities:</a:t>
            </a:r>
          </a:p>
          <a:p>
            <a:r>
              <a:rPr lang="en-US" sz="2400" dirty="0" smtClean="0"/>
              <a:t>X; genotype data (n x SNPs) (observed)</a:t>
            </a:r>
          </a:p>
          <a:p>
            <a:r>
              <a:rPr lang="en-US" sz="2400" dirty="0" smtClean="0"/>
              <a:t>P; allele frequencies for each source population (SNPs x </a:t>
            </a:r>
            <a:r>
              <a:rPr lang="en-US" sz="2400" i="1" dirty="0" smtClean="0"/>
              <a:t>K</a:t>
            </a:r>
            <a:r>
              <a:rPr lang="en-US" sz="2400" dirty="0" smtClean="0"/>
              <a:t>) </a:t>
            </a:r>
            <a:r>
              <a:rPr lang="en-US" sz="2400" dirty="0" smtClean="0">
                <a:solidFill>
                  <a:srgbClr val="FF0000"/>
                </a:solidFill>
              </a:rPr>
              <a:t>(unknown)</a:t>
            </a:r>
          </a:p>
          <a:p>
            <a:r>
              <a:rPr lang="en-US" sz="2400" dirty="0"/>
              <a:t>Z</a:t>
            </a:r>
            <a:r>
              <a:rPr lang="en-US" sz="2400" dirty="0" smtClean="0"/>
              <a:t>; population of origin for each individual (1d vector of </a:t>
            </a:r>
            <a:r>
              <a:rPr lang="en-US" sz="2400" i="1" dirty="0" smtClean="0"/>
              <a:t>n </a:t>
            </a:r>
            <a:r>
              <a:rPr lang="en-US" sz="2400" dirty="0" smtClean="0"/>
              <a:t>length)</a:t>
            </a:r>
            <a:r>
              <a:rPr lang="en-US" sz="2400" dirty="0" smtClean="0">
                <a:solidFill>
                  <a:srgbClr val="FF0000"/>
                </a:solidFill>
              </a:rPr>
              <a:t> (unknown)</a:t>
            </a:r>
          </a:p>
          <a:p>
            <a:endParaRPr lang="en-US" sz="2400" dirty="0" smtClean="0"/>
          </a:p>
          <a:p>
            <a:r>
              <a:rPr lang="en-US" sz="2400" b="1" dirty="0" smtClean="0"/>
              <a:t>optional (admixture)</a:t>
            </a:r>
            <a:endParaRPr lang="en-US" sz="2400" b="1" dirty="0"/>
          </a:p>
          <a:p>
            <a:r>
              <a:rPr lang="en-US" sz="2400" dirty="0" smtClean="0"/>
              <a:t>Q; admixture proportions for each individual (</a:t>
            </a:r>
            <a:r>
              <a:rPr lang="en-US" sz="2400" i="1" dirty="0" smtClean="0"/>
              <a:t>n</a:t>
            </a:r>
            <a:r>
              <a:rPr lang="en-US" sz="2400" dirty="0" smtClean="0"/>
              <a:t> x </a:t>
            </a:r>
            <a:r>
              <a:rPr lang="en-US" sz="2400" i="1" dirty="0" smtClean="0"/>
              <a:t>K</a:t>
            </a:r>
            <a:r>
              <a:rPr lang="en-US" sz="2400" dirty="0" smtClean="0"/>
              <a:t>) </a:t>
            </a:r>
            <a:r>
              <a:rPr lang="en-US" sz="2400" dirty="0">
                <a:solidFill>
                  <a:srgbClr val="FF0000"/>
                </a:solidFill>
              </a:rPr>
              <a:t>(unknown</a:t>
            </a:r>
            <a:r>
              <a:rPr lang="en-US" sz="2400" dirty="0" smtClean="0">
                <a:solidFill>
                  <a:srgbClr val="FF0000"/>
                </a:solidFill>
              </a:rPr>
              <a:t>)</a:t>
            </a:r>
            <a:endParaRPr lang="en-US" sz="2400" dirty="0" smtClean="0"/>
          </a:p>
          <a:p>
            <a:endParaRPr lang="en-US" sz="2400" dirty="0"/>
          </a:p>
          <a:p>
            <a:r>
              <a:rPr lang="en-US" sz="2400" b="1" dirty="0" smtClean="0"/>
              <a:t>Assumptions:</a:t>
            </a:r>
            <a:r>
              <a:rPr lang="en-US" sz="2400" dirty="0" smtClean="0"/>
              <a:t> Hardy Weinberg Equilibrium in all subpopulations</a:t>
            </a:r>
          </a:p>
          <a:p>
            <a:endParaRPr lang="en-US" dirty="0"/>
          </a:p>
        </p:txBody>
      </p:sp>
      <p:sp>
        <p:nvSpPr>
          <p:cNvPr id="8" name="Oval 7"/>
          <p:cNvSpPr/>
          <p:nvPr/>
        </p:nvSpPr>
        <p:spPr>
          <a:xfrm>
            <a:off x="5362150" y="1038927"/>
            <a:ext cx="2217079" cy="1208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186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(2000) – Global ancestry</a:t>
            </a:r>
            <a:endParaRPr lang="en-US" dirty="0"/>
          </a:p>
        </p:txBody>
      </p:sp>
      <p:pic>
        <p:nvPicPr>
          <p:cNvPr id="5" name="Picture 4"/>
          <p:cNvPicPr>
            <a:picLocks noChangeAspect="1"/>
          </p:cNvPicPr>
          <p:nvPr/>
        </p:nvPicPr>
        <p:blipFill>
          <a:blip r:embed="rId2"/>
          <a:stretch>
            <a:fillRect/>
          </a:stretch>
        </p:blipFill>
        <p:spPr>
          <a:xfrm>
            <a:off x="2917903" y="1164559"/>
            <a:ext cx="5735444" cy="5341132"/>
          </a:xfrm>
          <a:prstGeom prst="rect">
            <a:avLst/>
          </a:prstGeom>
        </p:spPr>
      </p:pic>
      <p:sp>
        <p:nvSpPr>
          <p:cNvPr id="6" name="Rectangle 5"/>
          <p:cNvSpPr/>
          <p:nvPr/>
        </p:nvSpPr>
        <p:spPr>
          <a:xfrm>
            <a:off x="4025590" y="6333893"/>
            <a:ext cx="5118410" cy="434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75249" y="6437443"/>
            <a:ext cx="2520176" cy="369332"/>
          </a:xfrm>
          <a:prstGeom prst="rect">
            <a:avLst/>
          </a:prstGeom>
          <a:noFill/>
        </p:spPr>
        <p:txBody>
          <a:bodyPr wrap="square" rtlCol="0">
            <a:spAutoFit/>
          </a:bodyPr>
          <a:lstStyle/>
          <a:p>
            <a:r>
              <a:rPr lang="en-US" dirty="0" smtClean="0"/>
              <a:t>Individuals (</a:t>
            </a:r>
            <a:r>
              <a:rPr lang="en-US" i="1" dirty="0" smtClean="0"/>
              <a:t>N</a:t>
            </a:r>
            <a:r>
              <a:rPr lang="en-US" dirty="0" smtClean="0"/>
              <a:t>)</a:t>
            </a:r>
            <a:endParaRPr lang="en-US" dirty="0"/>
          </a:p>
        </p:txBody>
      </p:sp>
    </p:spTree>
    <p:extLst>
      <p:ext uri="{BB962C8B-B14F-4D97-AF65-F5344CB8AC3E}">
        <p14:creationId xmlns:p14="http://schemas.microsoft.com/office/powerpoint/2010/main" val="2075563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(2000) – Global ancestry</a:t>
            </a:r>
            <a:endParaRPr lang="en-US" dirty="0"/>
          </a:p>
        </p:txBody>
      </p:sp>
      <p:sp>
        <p:nvSpPr>
          <p:cNvPr id="5" name="Content Placeholder 2"/>
          <p:cNvSpPr>
            <a:spLocks noGrp="1"/>
          </p:cNvSpPr>
          <p:nvPr>
            <p:ph idx="1"/>
          </p:nvPr>
        </p:nvSpPr>
        <p:spPr>
          <a:xfrm>
            <a:off x="389737" y="1201596"/>
            <a:ext cx="11229550" cy="4775528"/>
          </a:xfrm>
        </p:spPr>
        <p:txBody>
          <a:bodyPr>
            <a:normAutofit fontScale="92500" lnSpcReduction="20000"/>
          </a:bodyPr>
          <a:lstStyle/>
          <a:p>
            <a:pPr marL="0" indent="0">
              <a:buNone/>
            </a:pPr>
            <a:r>
              <a:rPr lang="en-US" b="1" dirty="0" smtClean="0"/>
              <a:t>Benefits:</a:t>
            </a:r>
          </a:p>
          <a:p>
            <a:r>
              <a:rPr lang="en-US" dirty="0" smtClean="0"/>
              <a:t>No reference data required</a:t>
            </a:r>
          </a:p>
          <a:p>
            <a:r>
              <a:rPr lang="en-US" dirty="0" smtClean="0"/>
              <a:t>Model-based method is accurate with few loci</a:t>
            </a:r>
          </a:p>
          <a:p>
            <a:pPr lvl="1"/>
            <a:r>
              <a:rPr lang="en-US" dirty="0" smtClean="0"/>
              <a:t>accuracy depends on </a:t>
            </a:r>
            <a:r>
              <a:rPr lang="en-US" i="1" dirty="0" smtClean="0"/>
              <a:t>N</a:t>
            </a:r>
            <a:r>
              <a:rPr lang="en-US" dirty="0" smtClean="0"/>
              <a:t> (to estimate </a:t>
            </a:r>
            <a:r>
              <a:rPr lang="en-US" i="1" dirty="0" smtClean="0"/>
              <a:t>P</a:t>
            </a:r>
            <a:r>
              <a:rPr lang="en-US" dirty="0" smtClean="0"/>
              <a:t> allele frequencies)</a:t>
            </a:r>
          </a:p>
          <a:p>
            <a:r>
              <a:rPr lang="en-US" dirty="0" smtClean="0"/>
              <a:t>Bayesian framework can incorporate partial information if available</a:t>
            </a:r>
          </a:p>
          <a:p>
            <a:pPr marL="0" indent="0">
              <a:buNone/>
            </a:pPr>
            <a:endParaRPr lang="en-US" dirty="0" smtClean="0"/>
          </a:p>
          <a:p>
            <a:pPr marL="0" indent="0">
              <a:buNone/>
            </a:pPr>
            <a:r>
              <a:rPr lang="en-US" b="1" dirty="0" smtClean="0"/>
              <a:t>Caveats: </a:t>
            </a:r>
          </a:p>
          <a:p>
            <a:r>
              <a:rPr lang="en-US" dirty="0" smtClean="0"/>
              <a:t>Inference of </a:t>
            </a:r>
            <a:r>
              <a:rPr lang="en-US" i="1" dirty="0" smtClean="0"/>
              <a:t>K</a:t>
            </a:r>
            <a:r>
              <a:rPr lang="en-US" dirty="0" smtClean="0"/>
              <a:t> is challenging and often unstable</a:t>
            </a:r>
          </a:p>
          <a:p>
            <a:r>
              <a:rPr lang="en-US" dirty="0" smtClean="0"/>
              <a:t>No use of haplotype information (were just being discovered!)</a:t>
            </a:r>
          </a:p>
          <a:p>
            <a:r>
              <a:rPr lang="en-US" dirty="0" smtClean="0"/>
              <a:t>Computationally challenging for large datasets (extensions fix this)</a:t>
            </a:r>
          </a:p>
          <a:p>
            <a:r>
              <a:rPr lang="en-US" dirty="0" smtClean="0"/>
              <a:t>Not informative of local ancestry</a:t>
            </a:r>
          </a:p>
        </p:txBody>
      </p:sp>
    </p:spTree>
    <p:extLst>
      <p:ext uri="{BB962C8B-B14F-4D97-AF65-F5344CB8AC3E}">
        <p14:creationId xmlns:p14="http://schemas.microsoft.com/office/powerpoint/2010/main" val="3253292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 y="139913"/>
            <a:ext cx="11916665" cy="617100"/>
          </a:xfrm>
        </p:spPr>
        <p:txBody>
          <a:bodyPr>
            <a:normAutofit fontScale="90000"/>
          </a:bodyPr>
          <a:lstStyle/>
          <a:p>
            <a:r>
              <a:rPr lang="en-US" dirty="0" smtClean="0"/>
              <a:t>PCA-based approach </a:t>
            </a:r>
            <a:r>
              <a:rPr lang="en-US" dirty="0"/>
              <a:t>– Global ancestry</a:t>
            </a:r>
          </a:p>
        </p:txBody>
      </p:sp>
      <p:sp>
        <p:nvSpPr>
          <p:cNvPr id="12" name="TextBox 11"/>
          <p:cNvSpPr txBox="1"/>
          <p:nvPr/>
        </p:nvSpPr>
        <p:spPr>
          <a:xfrm>
            <a:off x="1892124" y="1536601"/>
            <a:ext cx="4170557" cy="4524315"/>
          </a:xfrm>
          <a:prstGeom prst="rect">
            <a:avLst/>
          </a:prstGeom>
          <a:noFill/>
        </p:spPr>
        <p:txBody>
          <a:bodyPr wrap="square" rtlCol="0">
            <a:spAutoFit/>
          </a:bodyPr>
          <a:lstStyle/>
          <a:p>
            <a:r>
              <a:rPr lang="en-US" dirty="0" smtClean="0"/>
              <a:t>1002010001101202010120201</a:t>
            </a:r>
          </a:p>
          <a:p>
            <a:r>
              <a:rPr lang="en-US" dirty="0" smtClean="0"/>
              <a:t>1021021021201201201202002</a:t>
            </a:r>
          </a:p>
          <a:p>
            <a:r>
              <a:rPr lang="en-US" dirty="0" smtClean="0"/>
              <a:t>1201022102102101022101012</a:t>
            </a:r>
          </a:p>
          <a:p>
            <a:r>
              <a:rPr lang="en-US" dirty="0" smtClean="0"/>
              <a:t>1110200020201200200021020</a:t>
            </a:r>
          </a:p>
          <a:p>
            <a:r>
              <a:rPr lang="en-US" dirty="0" smtClean="0"/>
              <a:t>0101001200010102010102202</a:t>
            </a:r>
          </a:p>
          <a:p>
            <a:r>
              <a:rPr lang="en-US" dirty="0" smtClean="0"/>
              <a:t>2101021020202010210102020</a:t>
            </a:r>
          </a:p>
          <a:p>
            <a:r>
              <a:rPr lang="en-US" dirty="0" smtClean="0"/>
              <a:t>1202101202020101011101011</a:t>
            </a:r>
          </a:p>
          <a:p>
            <a:r>
              <a:rPr lang="en-US" dirty="0" smtClean="0"/>
              <a:t>1212212021120120021012010</a:t>
            </a:r>
          </a:p>
          <a:p>
            <a:r>
              <a:rPr lang="en-US" dirty="0" smtClean="0"/>
              <a:t>1201200202010202022011020</a:t>
            </a:r>
          </a:p>
          <a:p>
            <a:r>
              <a:rPr lang="en-US" dirty="0" smtClean="0"/>
              <a:t>1212012021022102210110000</a:t>
            </a:r>
          </a:p>
          <a:p>
            <a:r>
              <a:rPr lang="en-US" dirty="0" smtClean="0"/>
              <a:t>0120120210210102102102101</a:t>
            </a:r>
          </a:p>
          <a:p>
            <a:r>
              <a:rPr lang="en-US" dirty="0" smtClean="0"/>
              <a:t>0100020120120120102102000</a:t>
            </a:r>
          </a:p>
          <a:p>
            <a:r>
              <a:rPr lang="en-US" dirty="0" smtClean="0"/>
              <a:t>0020020210100101012001000</a:t>
            </a:r>
          </a:p>
          <a:p>
            <a:r>
              <a:rPr lang="en-US" dirty="0" smtClean="0"/>
              <a:t>0102010020020111201001212</a:t>
            </a:r>
          </a:p>
          <a:p>
            <a:r>
              <a:rPr lang="en-US" dirty="0" smtClean="0"/>
              <a:t>1202121012101202120101010</a:t>
            </a:r>
          </a:p>
          <a:p>
            <a:r>
              <a:rPr lang="en-US" dirty="0" smtClean="0"/>
              <a:t>0120121210101101012020222</a:t>
            </a:r>
          </a:p>
        </p:txBody>
      </p:sp>
      <p:sp>
        <p:nvSpPr>
          <p:cNvPr id="13" name="TextBox 12"/>
          <p:cNvSpPr txBox="1"/>
          <p:nvPr/>
        </p:nvSpPr>
        <p:spPr>
          <a:xfrm>
            <a:off x="490856" y="1069010"/>
            <a:ext cx="4107230" cy="646331"/>
          </a:xfrm>
          <a:prstGeom prst="rect">
            <a:avLst/>
          </a:prstGeom>
          <a:noFill/>
        </p:spPr>
        <p:txBody>
          <a:bodyPr wrap="square" rtlCol="0">
            <a:spAutoFit/>
          </a:bodyPr>
          <a:lstStyle/>
          <a:p>
            <a:r>
              <a:rPr lang="en-US" sz="3600" i="1" dirty="0" smtClean="0"/>
              <a:t>G</a:t>
            </a:r>
            <a:endParaRPr lang="en-US" sz="3600" i="1" baseline="-25000" dirty="0"/>
          </a:p>
        </p:txBody>
      </p:sp>
      <p:cxnSp>
        <p:nvCxnSpPr>
          <p:cNvPr id="15" name="Straight Arrow Connector 14"/>
          <p:cNvCxnSpPr/>
          <p:nvPr/>
        </p:nvCxnSpPr>
        <p:spPr>
          <a:xfrm>
            <a:off x="1773043" y="1397154"/>
            <a:ext cx="401444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761893" y="1984917"/>
            <a:ext cx="0" cy="42098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7319" y="3905158"/>
            <a:ext cx="2709747" cy="369332"/>
          </a:xfrm>
          <a:prstGeom prst="rect">
            <a:avLst/>
          </a:prstGeom>
          <a:noFill/>
        </p:spPr>
        <p:txBody>
          <a:bodyPr wrap="square" rtlCol="0">
            <a:spAutoFit/>
          </a:bodyPr>
          <a:lstStyle/>
          <a:p>
            <a:r>
              <a:rPr lang="en-US" i="1" dirty="0"/>
              <a:t>n</a:t>
            </a:r>
            <a:r>
              <a:rPr lang="en-US" dirty="0" smtClean="0"/>
              <a:t> individuals</a:t>
            </a:r>
            <a:endParaRPr lang="en-US" dirty="0"/>
          </a:p>
        </p:txBody>
      </p:sp>
      <p:sp>
        <p:nvSpPr>
          <p:cNvPr id="14" name="TextBox 13"/>
          <p:cNvSpPr txBox="1"/>
          <p:nvPr/>
        </p:nvSpPr>
        <p:spPr>
          <a:xfrm>
            <a:off x="3161370" y="1000408"/>
            <a:ext cx="2709747" cy="369332"/>
          </a:xfrm>
          <a:prstGeom prst="rect">
            <a:avLst/>
          </a:prstGeom>
          <a:noFill/>
        </p:spPr>
        <p:txBody>
          <a:bodyPr wrap="square" rtlCol="0">
            <a:spAutoFit/>
          </a:bodyPr>
          <a:lstStyle/>
          <a:p>
            <a:r>
              <a:rPr lang="en-US" i="1" dirty="0"/>
              <a:t>j</a:t>
            </a:r>
            <a:r>
              <a:rPr lang="en-US" dirty="0" smtClean="0"/>
              <a:t> SNPs</a:t>
            </a:r>
            <a:endParaRPr lang="en-US" dirty="0"/>
          </a:p>
        </p:txBody>
      </p:sp>
      <p:sp>
        <p:nvSpPr>
          <p:cNvPr id="16" name="TextBox 15"/>
          <p:cNvSpPr txBox="1"/>
          <p:nvPr/>
        </p:nvSpPr>
        <p:spPr>
          <a:xfrm rot="5400000">
            <a:off x="3222832" y="6114088"/>
            <a:ext cx="476603" cy="461665"/>
          </a:xfrm>
          <a:prstGeom prst="rect">
            <a:avLst/>
          </a:prstGeom>
          <a:noFill/>
        </p:spPr>
        <p:txBody>
          <a:bodyPr wrap="square" rtlCol="0">
            <a:spAutoFit/>
          </a:bodyPr>
          <a:lstStyle/>
          <a:p>
            <a:r>
              <a:rPr lang="en-US" sz="2400" dirty="0" smtClean="0"/>
              <a:t>...</a:t>
            </a:r>
            <a:endParaRPr lang="en-US" sz="2400" dirty="0"/>
          </a:p>
        </p:txBody>
      </p:sp>
      <p:sp>
        <p:nvSpPr>
          <p:cNvPr id="11" name="TextBox 10"/>
          <p:cNvSpPr txBox="1"/>
          <p:nvPr/>
        </p:nvSpPr>
        <p:spPr>
          <a:xfrm>
            <a:off x="5130455" y="3511071"/>
            <a:ext cx="1616927" cy="461665"/>
          </a:xfrm>
          <a:prstGeom prst="rect">
            <a:avLst/>
          </a:prstGeom>
          <a:noFill/>
        </p:spPr>
        <p:txBody>
          <a:bodyPr wrap="square" rtlCol="0">
            <a:spAutoFit/>
          </a:bodyPr>
          <a:lstStyle/>
          <a:p>
            <a:r>
              <a:rPr lang="en-US" sz="2400" dirty="0" smtClean="0"/>
              <a:t>...</a:t>
            </a:r>
            <a:endParaRPr lang="en-US" sz="2400" dirty="0"/>
          </a:p>
        </p:txBody>
      </p:sp>
    </p:spTree>
    <p:extLst>
      <p:ext uri="{BB962C8B-B14F-4D97-AF65-F5344CB8AC3E}">
        <p14:creationId xmlns:p14="http://schemas.microsoft.com/office/powerpoint/2010/main" val="3447650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 y="139913"/>
            <a:ext cx="11916665" cy="617100"/>
          </a:xfrm>
        </p:spPr>
        <p:txBody>
          <a:bodyPr>
            <a:normAutofit fontScale="90000"/>
          </a:bodyPr>
          <a:lstStyle/>
          <a:p>
            <a:r>
              <a:rPr lang="en-US" dirty="0" smtClean="0"/>
              <a:t>PCA-based approach </a:t>
            </a:r>
            <a:r>
              <a:rPr lang="en-US" dirty="0"/>
              <a:t>– Global ancestry</a:t>
            </a:r>
          </a:p>
        </p:txBody>
      </p:sp>
      <p:sp>
        <p:nvSpPr>
          <p:cNvPr id="12" name="TextBox 11"/>
          <p:cNvSpPr txBox="1"/>
          <p:nvPr/>
        </p:nvSpPr>
        <p:spPr>
          <a:xfrm>
            <a:off x="1892124" y="1536601"/>
            <a:ext cx="4170557" cy="4524315"/>
          </a:xfrm>
          <a:prstGeom prst="rect">
            <a:avLst/>
          </a:prstGeom>
          <a:noFill/>
        </p:spPr>
        <p:txBody>
          <a:bodyPr wrap="square" rtlCol="0">
            <a:spAutoFit/>
          </a:bodyPr>
          <a:lstStyle/>
          <a:p>
            <a:r>
              <a:rPr lang="en-US" dirty="0" smtClean="0"/>
              <a:t>1002010001101202010120201</a:t>
            </a:r>
          </a:p>
          <a:p>
            <a:r>
              <a:rPr lang="en-US" dirty="0" smtClean="0"/>
              <a:t>1021021021201201201202002</a:t>
            </a:r>
          </a:p>
          <a:p>
            <a:r>
              <a:rPr lang="en-US" dirty="0" smtClean="0"/>
              <a:t>1201022102102101022101012</a:t>
            </a:r>
          </a:p>
          <a:p>
            <a:r>
              <a:rPr lang="en-US" dirty="0" smtClean="0"/>
              <a:t>1110200020201200200021020</a:t>
            </a:r>
          </a:p>
          <a:p>
            <a:r>
              <a:rPr lang="en-US" dirty="0" smtClean="0"/>
              <a:t>0101001200010102010102202</a:t>
            </a:r>
          </a:p>
          <a:p>
            <a:r>
              <a:rPr lang="en-US" dirty="0" smtClean="0"/>
              <a:t>2101021020202010210102020</a:t>
            </a:r>
          </a:p>
          <a:p>
            <a:r>
              <a:rPr lang="en-US" dirty="0" smtClean="0"/>
              <a:t>1202101202020101011101011</a:t>
            </a:r>
          </a:p>
          <a:p>
            <a:r>
              <a:rPr lang="en-US" dirty="0" smtClean="0"/>
              <a:t>1212212021120120021012010</a:t>
            </a:r>
          </a:p>
          <a:p>
            <a:r>
              <a:rPr lang="en-US" dirty="0" smtClean="0"/>
              <a:t>1201200202010202022011020</a:t>
            </a:r>
          </a:p>
          <a:p>
            <a:r>
              <a:rPr lang="en-US" dirty="0" smtClean="0"/>
              <a:t>1212012021022102210110000</a:t>
            </a:r>
          </a:p>
          <a:p>
            <a:r>
              <a:rPr lang="en-US" dirty="0" smtClean="0"/>
              <a:t>0120120210210102102102101</a:t>
            </a:r>
          </a:p>
          <a:p>
            <a:r>
              <a:rPr lang="en-US" dirty="0" smtClean="0"/>
              <a:t>0100020120120120102102000</a:t>
            </a:r>
          </a:p>
          <a:p>
            <a:r>
              <a:rPr lang="en-US" dirty="0" smtClean="0"/>
              <a:t>0020020210100101012001000</a:t>
            </a:r>
          </a:p>
          <a:p>
            <a:r>
              <a:rPr lang="en-US" dirty="0" smtClean="0"/>
              <a:t>0102010020020111201001212</a:t>
            </a:r>
          </a:p>
          <a:p>
            <a:r>
              <a:rPr lang="en-US" dirty="0" smtClean="0"/>
              <a:t>1202121012101202120101010</a:t>
            </a:r>
          </a:p>
          <a:p>
            <a:r>
              <a:rPr lang="en-US" dirty="0" smtClean="0"/>
              <a:t>0120121210101101012020222</a:t>
            </a:r>
          </a:p>
        </p:txBody>
      </p:sp>
      <p:sp>
        <p:nvSpPr>
          <p:cNvPr id="13" name="TextBox 12"/>
          <p:cNvSpPr txBox="1"/>
          <p:nvPr/>
        </p:nvSpPr>
        <p:spPr>
          <a:xfrm>
            <a:off x="490856" y="1069010"/>
            <a:ext cx="4107230" cy="646331"/>
          </a:xfrm>
          <a:prstGeom prst="rect">
            <a:avLst/>
          </a:prstGeom>
          <a:noFill/>
        </p:spPr>
        <p:txBody>
          <a:bodyPr wrap="square" rtlCol="0">
            <a:spAutoFit/>
          </a:bodyPr>
          <a:lstStyle/>
          <a:p>
            <a:r>
              <a:rPr lang="en-US" sz="3600" i="1" dirty="0" smtClean="0"/>
              <a:t>G</a:t>
            </a:r>
            <a:endParaRPr lang="en-US" sz="3600" i="1" baseline="-25000" dirty="0"/>
          </a:p>
        </p:txBody>
      </p:sp>
      <p:cxnSp>
        <p:nvCxnSpPr>
          <p:cNvPr id="15" name="Straight Arrow Connector 14"/>
          <p:cNvCxnSpPr/>
          <p:nvPr/>
        </p:nvCxnSpPr>
        <p:spPr>
          <a:xfrm>
            <a:off x="1773043" y="1397154"/>
            <a:ext cx="401444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761893" y="1984917"/>
            <a:ext cx="0" cy="42098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7319" y="3905158"/>
            <a:ext cx="2709747" cy="369332"/>
          </a:xfrm>
          <a:prstGeom prst="rect">
            <a:avLst/>
          </a:prstGeom>
          <a:noFill/>
        </p:spPr>
        <p:txBody>
          <a:bodyPr wrap="square" rtlCol="0">
            <a:spAutoFit/>
          </a:bodyPr>
          <a:lstStyle/>
          <a:p>
            <a:r>
              <a:rPr lang="en-US" i="1" dirty="0"/>
              <a:t>n</a:t>
            </a:r>
            <a:r>
              <a:rPr lang="en-US" dirty="0" smtClean="0"/>
              <a:t> individuals</a:t>
            </a:r>
            <a:endParaRPr lang="en-US" dirty="0"/>
          </a:p>
        </p:txBody>
      </p:sp>
      <p:sp>
        <p:nvSpPr>
          <p:cNvPr id="14" name="TextBox 13"/>
          <p:cNvSpPr txBox="1"/>
          <p:nvPr/>
        </p:nvSpPr>
        <p:spPr>
          <a:xfrm>
            <a:off x="3161370" y="1000408"/>
            <a:ext cx="2709747" cy="369332"/>
          </a:xfrm>
          <a:prstGeom prst="rect">
            <a:avLst/>
          </a:prstGeom>
          <a:noFill/>
        </p:spPr>
        <p:txBody>
          <a:bodyPr wrap="square" rtlCol="0">
            <a:spAutoFit/>
          </a:bodyPr>
          <a:lstStyle/>
          <a:p>
            <a:r>
              <a:rPr lang="en-US" i="1" dirty="0"/>
              <a:t>j</a:t>
            </a:r>
            <a:r>
              <a:rPr lang="en-US" dirty="0" smtClean="0"/>
              <a:t> SNPs</a:t>
            </a:r>
            <a:endParaRPr lang="en-US" dirty="0"/>
          </a:p>
        </p:txBody>
      </p:sp>
      <p:sp>
        <p:nvSpPr>
          <p:cNvPr id="4" name="TextBox 3"/>
          <p:cNvSpPr txBox="1"/>
          <p:nvPr/>
        </p:nvSpPr>
        <p:spPr>
          <a:xfrm>
            <a:off x="5130455" y="3511071"/>
            <a:ext cx="1616927" cy="461665"/>
          </a:xfrm>
          <a:prstGeom prst="rect">
            <a:avLst/>
          </a:prstGeom>
          <a:noFill/>
        </p:spPr>
        <p:txBody>
          <a:bodyPr wrap="square" rtlCol="0">
            <a:spAutoFit/>
          </a:bodyPr>
          <a:lstStyle/>
          <a:p>
            <a:r>
              <a:rPr lang="en-US" sz="2400" dirty="0" smtClean="0"/>
              <a:t>...</a:t>
            </a:r>
            <a:endParaRPr lang="en-US" sz="2400" dirty="0"/>
          </a:p>
        </p:txBody>
      </p:sp>
      <p:sp>
        <p:nvSpPr>
          <p:cNvPr id="16" name="TextBox 15"/>
          <p:cNvSpPr txBox="1"/>
          <p:nvPr/>
        </p:nvSpPr>
        <p:spPr>
          <a:xfrm rot="5400000">
            <a:off x="3222832" y="6114088"/>
            <a:ext cx="476603" cy="461665"/>
          </a:xfrm>
          <a:prstGeom prst="rect">
            <a:avLst/>
          </a:prstGeom>
          <a:noFill/>
        </p:spPr>
        <p:txBody>
          <a:bodyPr wrap="square" rtlCol="0">
            <a:spAutoFit/>
          </a:bodyPr>
          <a:lstStyle/>
          <a:p>
            <a:r>
              <a:rPr lang="en-US" sz="2400" dirty="0" smtClean="0"/>
              <a:t>...</a:t>
            </a:r>
            <a:endParaRPr lang="en-US" sz="2400" dirty="0"/>
          </a:p>
        </p:txBody>
      </p:sp>
      <p:sp>
        <p:nvSpPr>
          <p:cNvPr id="17" name="TextBox 16"/>
          <p:cNvSpPr txBox="1"/>
          <p:nvPr/>
        </p:nvSpPr>
        <p:spPr>
          <a:xfrm>
            <a:off x="7177600" y="1587972"/>
            <a:ext cx="516741" cy="4524315"/>
          </a:xfrm>
          <a:prstGeom prst="rect">
            <a:avLst/>
          </a:prstGeom>
          <a:noFill/>
        </p:spPr>
        <p:txBody>
          <a:bodyPr wrap="square" rtlCol="0">
            <a:spAutoFit/>
          </a:bodyPr>
          <a:lstStyle/>
          <a:p>
            <a:r>
              <a:rPr lang="en-US" dirty="0" smtClean="0"/>
              <a:t>1</a:t>
            </a:r>
          </a:p>
          <a:p>
            <a:r>
              <a:rPr lang="en-US" dirty="0" smtClean="0"/>
              <a:t>0</a:t>
            </a:r>
          </a:p>
          <a:p>
            <a:r>
              <a:rPr lang="en-US" dirty="0" smtClean="0"/>
              <a:t>1</a:t>
            </a:r>
          </a:p>
          <a:p>
            <a:r>
              <a:rPr lang="en-US" dirty="0" smtClean="0"/>
              <a:t>1</a:t>
            </a:r>
          </a:p>
          <a:p>
            <a:r>
              <a:rPr lang="en-US" dirty="0" smtClean="0"/>
              <a:t>2</a:t>
            </a:r>
          </a:p>
          <a:p>
            <a:r>
              <a:rPr lang="en-US" dirty="0" smtClean="0"/>
              <a:t>1</a:t>
            </a:r>
          </a:p>
          <a:p>
            <a:r>
              <a:rPr lang="en-US" dirty="0" smtClean="0"/>
              <a:t>0</a:t>
            </a:r>
          </a:p>
          <a:p>
            <a:r>
              <a:rPr lang="en-US" dirty="0" smtClean="0"/>
              <a:t>0</a:t>
            </a:r>
          </a:p>
          <a:p>
            <a:r>
              <a:rPr lang="en-US" dirty="0" smtClean="0"/>
              <a:t>1</a:t>
            </a:r>
          </a:p>
          <a:p>
            <a:r>
              <a:rPr lang="en-US" dirty="0" smtClean="0"/>
              <a:t>2</a:t>
            </a:r>
          </a:p>
          <a:p>
            <a:r>
              <a:rPr lang="en-US" dirty="0" smtClean="0"/>
              <a:t>2</a:t>
            </a:r>
          </a:p>
          <a:p>
            <a:r>
              <a:rPr lang="en-US" dirty="0" smtClean="0"/>
              <a:t>1</a:t>
            </a:r>
          </a:p>
          <a:p>
            <a:r>
              <a:rPr lang="en-US" dirty="0" smtClean="0"/>
              <a:t>0</a:t>
            </a:r>
          </a:p>
          <a:p>
            <a:r>
              <a:rPr lang="en-US" dirty="0" smtClean="0"/>
              <a:t>1</a:t>
            </a:r>
          </a:p>
          <a:p>
            <a:r>
              <a:rPr lang="en-US" dirty="0" smtClean="0"/>
              <a:t>0</a:t>
            </a:r>
          </a:p>
          <a:p>
            <a:r>
              <a:rPr lang="en-US" dirty="0" smtClean="0"/>
              <a:t>2</a:t>
            </a:r>
          </a:p>
        </p:txBody>
      </p:sp>
      <p:sp>
        <p:nvSpPr>
          <p:cNvPr id="19" name="TextBox 18"/>
          <p:cNvSpPr txBox="1"/>
          <p:nvPr/>
        </p:nvSpPr>
        <p:spPr>
          <a:xfrm>
            <a:off x="8054963" y="1587971"/>
            <a:ext cx="516741" cy="4524315"/>
          </a:xfrm>
          <a:prstGeom prst="rect">
            <a:avLst/>
          </a:prstGeom>
          <a:noFill/>
        </p:spPr>
        <p:txBody>
          <a:bodyPr wrap="square" rtlCol="0">
            <a:spAutoFit/>
          </a:bodyPr>
          <a:lstStyle/>
          <a:p>
            <a:r>
              <a:rPr lang="en-US" dirty="0" smtClean="0"/>
              <a:t>2</a:t>
            </a:r>
          </a:p>
          <a:p>
            <a:r>
              <a:rPr lang="en-US" dirty="0" smtClean="0"/>
              <a:t>2</a:t>
            </a:r>
          </a:p>
          <a:p>
            <a:r>
              <a:rPr lang="en-US" dirty="0" smtClean="0"/>
              <a:t>2</a:t>
            </a:r>
          </a:p>
          <a:p>
            <a:r>
              <a:rPr lang="en-US" dirty="0" smtClean="0"/>
              <a:t>1</a:t>
            </a:r>
          </a:p>
          <a:p>
            <a:r>
              <a:rPr lang="en-US" dirty="0" smtClean="0"/>
              <a:t>2</a:t>
            </a:r>
          </a:p>
          <a:p>
            <a:r>
              <a:rPr lang="en-US" dirty="0" smtClean="0"/>
              <a:t>1</a:t>
            </a:r>
          </a:p>
          <a:p>
            <a:r>
              <a:rPr lang="en-US" dirty="0" smtClean="0"/>
              <a:t>2</a:t>
            </a:r>
          </a:p>
          <a:p>
            <a:r>
              <a:rPr lang="en-US" dirty="0" smtClean="0"/>
              <a:t>0</a:t>
            </a:r>
          </a:p>
          <a:p>
            <a:r>
              <a:rPr lang="en-US" dirty="0" smtClean="0"/>
              <a:t>1</a:t>
            </a:r>
          </a:p>
          <a:p>
            <a:r>
              <a:rPr lang="en-US" dirty="0" smtClean="0"/>
              <a:t>1</a:t>
            </a:r>
          </a:p>
          <a:p>
            <a:r>
              <a:rPr lang="en-US" dirty="0" smtClean="0"/>
              <a:t>0</a:t>
            </a:r>
          </a:p>
          <a:p>
            <a:r>
              <a:rPr lang="en-US" dirty="0" smtClean="0"/>
              <a:t>0</a:t>
            </a:r>
          </a:p>
          <a:p>
            <a:r>
              <a:rPr lang="en-US" dirty="0" smtClean="0"/>
              <a:t>0</a:t>
            </a:r>
          </a:p>
          <a:p>
            <a:r>
              <a:rPr lang="en-US" dirty="0" smtClean="0"/>
              <a:t>0</a:t>
            </a:r>
          </a:p>
          <a:p>
            <a:r>
              <a:rPr lang="en-US" dirty="0" smtClean="0"/>
              <a:t>1</a:t>
            </a:r>
          </a:p>
          <a:p>
            <a:r>
              <a:rPr lang="en-US" dirty="0" smtClean="0"/>
              <a:t>1</a:t>
            </a:r>
          </a:p>
        </p:txBody>
      </p:sp>
      <p:sp>
        <p:nvSpPr>
          <p:cNvPr id="6" name="TextBox 5"/>
          <p:cNvSpPr txBox="1"/>
          <p:nvPr/>
        </p:nvSpPr>
        <p:spPr>
          <a:xfrm>
            <a:off x="7069670" y="1167269"/>
            <a:ext cx="2062975" cy="369332"/>
          </a:xfrm>
          <a:prstGeom prst="rect">
            <a:avLst/>
          </a:prstGeom>
          <a:noFill/>
        </p:spPr>
        <p:txBody>
          <a:bodyPr wrap="square" rtlCol="0">
            <a:spAutoFit/>
          </a:bodyPr>
          <a:lstStyle/>
          <a:p>
            <a:r>
              <a:rPr lang="en-US" dirty="0" smtClean="0"/>
              <a:t>PC1</a:t>
            </a:r>
            <a:endParaRPr lang="en-US" dirty="0"/>
          </a:p>
        </p:txBody>
      </p:sp>
      <p:sp>
        <p:nvSpPr>
          <p:cNvPr id="20" name="TextBox 19"/>
          <p:cNvSpPr txBox="1"/>
          <p:nvPr/>
        </p:nvSpPr>
        <p:spPr>
          <a:xfrm>
            <a:off x="7859614" y="1163138"/>
            <a:ext cx="2062975" cy="369332"/>
          </a:xfrm>
          <a:prstGeom prst="rect">
            <a:avLst/>
          </a:prstGeom>
          <a:noFill/>
        </p:spPr>
        <p:txBody>
          <a:bodyPr wrap="square" rtlCol="0">
            <a:spAutoFit/>
          </a:bodyPr>
          <a:lstStyle/>
          <a:p>
            <a:r>
              <a:rPr lang="en-US" dirty="0" smtClean="0"/>
              <a:t>PC2</a:t>
            </a:r>
            <a:endParaRPr lang="en-US" dirty="0"/>
          </a:p>
        </p:txBody>
      </p:sp>
      <p:sp>
        <p:nvSpPr>
          <p:cNvPr id="21" name="TextBox 20"/>
          <p:cNvSpPr txBox="1"/>
          <p:nvPr/>
        </p:nvSpPr>
        <p:spPr>
          <a:xfrm>
            <a:off x="8571704" y="1051781"/>
            <a:ext cx="1616927" cy="461665"/>
          </a:xfrm>
          <a:prstGeom prst="rect">
            <a:avLst/>
          </a:prstGeom>
          <a:noFill/>
        </p:spPr>
        <p:txBody>
          <a:bodyPr wrap="square" rtlCol="0">
            <a:spAutoFit/>
          </a:bodyPr>
          <a:lstStyle/>
          <a:p>
            <a:r>
              <a:rPr lang="en-US" sz="2400" dirty="0" smtClean="0"/>
              <a:t>...</a:t>
            </a:r>
            <a:endParaRPr lang="en-US" sz="2400" dirty="0"/>
          </a:p>
        </p:txBody>
      </p:sp>
      <p:sp>
        <p:nvSpPr>
          <p:cNvPr id="22" name="TextBox 21"/>
          <p:cNvSpPr txBox="1"/>
          <p:nvPr/>
        </p:nvSpPr>
        <p:spPr>
          <a:xfrm>
            <a:off x="9049011" y="1170159"/>
            <a:ext cx="2062975" cy="369332"/>
          </a:xfrm>
          <a:prstGeom prst="rect">
            <a:avLst/>
          </a:prstGeom>
          <a:noFill/>
        </p:spPr>
        <p:txBody>
          <a:bodyPr wrap="square" rtlCol="0">
            <a:spAutoFit/>
          </a:bodyPr>
          <a:lstStyle/>
          <a:p>
            <a:r>
              <a:rPr lang="en-US" i="1" dirty="0" smtClean="0"/>
              <a:t>j</a:t>
            </a:r>
            <a:endParaRPr lang="en-US" i="1" dirty="0"/>
          </a:p>
        </p:txBody>
      </p:sp>
      <p:sp>
        <p:nvSpPr>
          <p:cNvPr id="7" name="Right Arrow 6"/>
          <p:cNvSpPr/>
          <p:nvPr/>
        </p:nvSpPr>
        <p:spPr>
          <a:xfrm>
            <a:off x="6000250" y="3445475"/>
            <a:ext cx="747132" cy="706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SVD</a:t>
            </a:r>
            <a:endParaRPr lang="en-US" dirty="0"/>
          </a:p>
        </p:txBody>
      </p:sp>
      <p:sp>
        <p:nvSpPr>
          <p:cNvPr id="9" name="TextBox 8"/>
          <p:cNvSpPr txBox="1"/>
          <p:nvPr/>
        </p:nvSpPr>
        <p:spPr>
          <a:xfrm>
            <a:off x="9393108" y="2750996"/>
            <a:ext cx="2341756" cy="2308324"/>
          </a:xfrm>
          <a:prstGeom prst="rect">
            <a:avLst/>
          </a:prstGeom>
          <a:noFill/>
        </p:spPr>
        <p:txBody>
          <a:bodyPr wrap="square" rtlCol="0">
            <a:spAutoFit/>
          </a:bodyPr>
          <a:lstStyle/>
          <a:p>
            <a:r>
              <a:rPr lang="en-US" sz="2400" dirty="0" smtClean="0"/>
              <a:t>PCs constructed (latent) to maximize the variance explained in the data</a:t>
            </a:r>
            <a:endParaRPr lang="en-US" sz="2400" dirty="0"/>
          </a:p>
        </p:txBody>
      </p:sp>
    </p:spTree>
    <p:extLst>
      <p:ext uri="{BB962C8B-B14F-4D97-AF65-F5344CB8AC3E}">
        <p14:creationId xmlns:p14="http://schemas.microsoft.com/office/powerpoint/2010/main" val="25551129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 y="139913"/>
            <a:ext cx="11916665" cy="617100"/>
          </a:xfrm>
        </p:spPr>
        <p:txBody>
          <a:bodyPr>
            <a:normAutofit fontScale="90000"/>
          </a:bodyPr>
          <a:lstStyle/>
          <a:p>
            <a:r>
              <a:rPr lang="en-US" dirty="0" smtClean="0"/>
              <a:t>PCA-based approach </a:t>
            </a:r>
            <a:r>
              <a:rPr lang="en-US" dirty="0"/>
              <a:t>– Global ancestry</a:t>
            </a:r>
          </a:p>
        </p:txBody>
      </p:sp>
      <p:sp>
        <p:nvSpPr>
          <p:cNvPr id="7" name="TextBox 6"/>
          <p:cNvSpPr txBox="1"/>
          <p:nvPr/>
        </p:nvSpPr>
        <p:spPr>
          <a:xfrm>
            <a:off x="10407804" y="6446330"/>
            <a:ext cx="1784196" cy="276999"/>
          </a:xfrm>
          <a:prstGeom prst="rect">
            <a:avLst/>
          </a:prstGeom>
          <a:noFill/>
        </p:spPr>
        <p:txBody>
          <a:bodyPr wrap="square" rtlCol="0">
            <a:spAutoFit/>
          </a:bodyPr>
          <a:lstStyle/>
          <a:p>
            <a:r>
              <a:rPr lang="en-US" sz="1200" dirty="0" smtClean="0"/>
              <a:t>(</a:t>
            </a:r>
            <a:r>
              <a:rPr lang="en-US" sz="1200" dirty="0" err="1" smtClean="0"/>
              <a:t>Bycroft</a:t>
            </a:r>
            <a:r>
              <a:rPr lang="en-US" sz="1200" dirty="0" smtClean="0"/>
              <a:t>, 2018, Nature)</a:t>
            </a:r>
            <a:endParaRPr lang="en-US" sz="1200" dirty="0"/>
          </a:p>
        </p:txBody>
      </p:sp>
      <p:pic>
        <p:nvPicPr>
          <p:cNvPr id="8" name="Picture 7"/>
          <p:cNvPicPr>
            <a:picLocks noChangeAspect="1"/>
          </p:cNvPicPr>
          <p:nvPr/>
        </p:nvPicPr>
        <p:blipFill rotWithShape="1">
          <a:blip r:embed="rId3"/>
          <a:srcRect b="41621"/>
          <a:stretch/>
        </p:blipFill>
        <p:spPr>
          <a:xfrm>
            <a:off x="1037338" y="1192104"/>
            <a:ext cx="8831489" cy="5254226"/>
          </a:xfrm>
          <a:prstGeom prst="rect">
            <a:avLst/>
          </a:prstGeom>
        </p:spPr>
      </p:pic>
      <p:sp>
        <p:nvSpPr>
          <p:cNvPr id="3" name="Oval 2"/>
          <p:cNvSpPr/>
          <p:nvPr/>
        </p:nvSpPr>
        <p:spPr>
          <a:xfrm>
            <a:off x="1527717" y="2107581"/>
            <a:ext cx="802888" cy="825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53082" y="1349299"/>
            <a:ext cx="802888" cy="825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96322" y="5136996"/>
            <a:ext cx="802888" cy="825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912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4820" y="191007"/>
            <a:ext cx="9886768" cy="4671687"/>
          </a:xfrm>
          <a:prstGeom prst="rect">
            <a:avLst/>
          </a:prstGeom>
        </p:spPr>
      </p:pic>
      <p:pic>
        <p:nvPicPr>
          <p:cNvPr id="6" name="Picture 5"/>
          <p:cNvPicPr>
            <a:picLocks noChangeAspect="1"/>
          </p:cNvPicPr>
          <p:nvPr/>
        </p:nvPicPr>
        <p:blipFill>
          <a:blip r:embed="rId3"/>
          <a:stretch>
            <a:fillRect/>
          </a:stretch>
        </p:blipFill>
        <p:spPr>
          <a:xfrm>
            <a:off x="264820" y="5134035"/>
            <a:ext cx="6496050" cy="457200"/>
          </a:xfrm>
          <a:prstGeom prst="rect">
            <a:avLst/>
          </a:prstGeom>
        </p:spPr>
      </p:pic>
      <p:pic>
        <p:nvPicPr>
          <p:cNvPr id="2" name="Picture 1"/>
          <p:cNvPicPr>
            <a:picLocks noChangeAspect="1"/>
          </p:cNvPicPr>
          <p:nvPr/>
        </p:nvPicPr>
        <p:blipFill>
          <a:blip r:embed="rId4"/>
          <a:stretch>
            <a:fillRect/>
          </a:stretch>
        </p:blipFill>
        <p:spPr>
          <a:xfrm>
            <a:off x="9183687" y="5041900"/>
            <a:ext cx="2408807" cy="1592262"/>
          </a:xfrm>
          <a:prstGeom prst="rect">
            <a:avLst/>
          </a:prstGeom>
        </p:spPr>
      </p:pic>
    </p:spTree>
    <p:extLst>
      <p:ext uri="{BB962C8B-B14F-4D97-AF65-F5344CB8AC3E}">
        <p14:creationId xmlns:p14="http://schemas.microsoft.com/office/powerpoint/2010/main" val="4092694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Subcontinental PCA </a:t>
            </a:r>
            <a:r>
              <a:rPr lang="en-US" dirty="0"/>
              <a:t>– Global ancestry</a:t>
            </a:r>
          </a:p>
        </p:txBody>
      </p:sp>
      <p:pic>
        <p:nvPicPr>
          <p:cNvPr id="5" name="Picture 4"/>
          <p:cNvPicPr>
            <a:picLocks noChangeAspect="1"/>
          </p:cNvPicPr>
          <p:nvPr/>
        </p:nvPicPr>
        <p:blipFill rotWithShape="1">
          <a:blip r:embed="rId2"/>
          <a:srcRect b="40695"/>
          <a:stretch/>
        </p:blipFill>
        <p:spPr>
          <a:xfrm>
            <a:off x="356839" y="1273838"/>
            <a:ext cx="6735337" cy="5182718"/>
          </a:xfrm>
          <a:prstGeom prst="rect">
            <a:avLst/>
          </a:prstGeom>
        </p:spPr>
      </p:pic>
      <p:sp>
        <p:nvSpPr>
          <p:cNvPr id="6" name="TextBox 5"/>
          <p:cNvSpPr txBox="1"/>
          <p:nvPr/>
        </p:nvSpPr>
        <p:spPr>
          <a:xfrm>
            <a:off x="245327" y="6456556"/>
            <a:ext cx="3304750" cy="276999"/>
          </a:xfrm>
          <a:prstGeom prst="rect">
            <a:avLst/>
          </a:prstGeom>
          <a:noFill/>
        </p:spPr>
        <p:txBody>
          <a:bodyPr wrap="square" rtlCol="0">
            <a:spAutoFit/>
          </a:bodyPr>
          <a:lstStyle/>
          <a:p>
            <a:r>
              <a:rPr lang="en-US" sz="1200" dirty="0" smtClean="0"/>
              <a:t>(</a:t>
            </a:r>
            <a:r>
              <a:rPr lang="en-US" sz="1200" dirty="0" err="1" smtClean="0"/>
              <a:t>Novembre</a:t>
            </a:r>
            <a:r>
              <a:rPr lang="en-US" sz="1200" dirty="0" smtClean="0"/>
              <a:t> et al., 2008, Nature)</a:t>
            </a:r>
            <a:endParaRPr lang="en-US" sz="1200" dirty="0"/>
          </a:p>
        </p:txBody>
      </p:sp>
      <p:sp>
        <p:nvSpPr>
          <p:cNvPr id="8" name="TextBox 7"/>
          <p:cNvSpPr txBox="1"/>
          <p:nvPr/>
        </p:nvSpPr>
        <p:spPr>
          <a:xfrm>
            <a:off x="7092176" y="3668750"/>
            <a:ext cx="4609171" cy="2677656"/>
          </a:xfrm>
          <a:prstGeom prst="rect">
            <a:avLst/>
          </a:prstGeom>
          <a:noFill/>
        </p:spPr>
        <p:txBody>
          <a:bodyPr wrap="square" rtlCol="0">
            <a:spAutoFit/>
          </a:bodyPr>
          <a:lstStyle/>
          <a:p>
            <a:r>
              <a:rPr lang="en-US" sz="2400" dirty="0" smtClean="0"/>
              <a:t>PC1 = </a:t>
            </a:r>
            <a:r>
              <a:rPr lang="en-US" sz="2400" dirty="0"/>
              <a:t>0.3% </a:t>
            </a:r>
            <a:endParaRPr lang="en-US" sz="2400" dirty="0" smtClean="0"/>
          </a:p>
          <a:p>
            <a:r>
              <a:rPr lang="en-US" sz="2400" dirty="0" smtClean="0"/>
              <a:t>PC2 = </a:t>
            </a:r>
            <a:r>
              <a:rPr lang="en-US" sz="2400" dirty="0"/>
              <a:t>0.15% </a:t>
            </a:r>
            <a:endParaRPr lang="en-US" sz="2400" dirty="0" smtClean="0"/>
          </a:p>
          <a:p>
            <a:endParaRPr lang="en-US" sz="2400" dirty="0"/>
          </a:p>
          <a:p>
            <a:r>
              <a:rPr lang="en-US" sz="2400" dirty="0" smtClean="0"/>
              <a:t>1,387 Europeans, 138,000 SNPs</a:t>
            </a:r>
          </a:p>
          <a:p>
            <a:r>
              <a:rPr lang="en-US" sz="2400" dirty="0" smtClean="0"/>
              <a:t>Labelled by grandparental ancestry</a:t>
            </a:r>
          </a:p>
          <a:p>
            <a:endParaRPr lang="en-US" sz="2400" dirty="0"/>
          </a:p>
          <a:p>
            <a:r>
              <a:rPr lang="en-US" sz="2400" dirty="0" smtClean="0"/>
              <a:t>POPRES data (Nelson et al., 2008)</a:t>
            </a:r>
            <a:endParaRPr lang="en-US" sz="2400" dirty="0"/>
          </a:p>
        </p:txBody>
      </p:sp>
    </p:spTree>
    <p:extLst>
      <p:ext uri="{BB962C8B-B14F-4D97-AF65-F5344CB8AC3E}">
        <p14:creationId xmlns:p14="http://schemas.microsoft.com/office/powerpoint/2010/main" val="3806682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8860" y="1193436"/>
            <a:ext cx="3022067" cy="4858754"/>
            <a:chOff x="311592" y="1193436"/>
            <a:chExt cx="3022067" cy="4858754"/>
          </a:xfrm>
        </p:grpSpPr>
        <p:pic>
          <p:nvPicPr>
            <p:cNvPr id="10" name="Picture 9"/>
            <p:cNvPicPr>
              <a:picLocks noChangeAspect="1"/>
            </p:cNvPicPr>
            <p:nvPr/>
          </p:nvPicPr>
          <p:blipFill rotWithShape="1">
            <a:blip r:embed="rId2"/>
            <a:srcRect l="24118"/>
            <a:stretch/>
          </p:blipFill>
          <p:spPr>
            <a:xfrm>
              <a:off x="311592" y="1193436"/>
              <a:ext cx="3022067" cy="4858754"/>
            </a:xfrm>
            <a:prstGeom prst="rect">
              <a:avLst/>
            </a:prstGeom>
          </p:spPr>
        </p:pic>
        <p:sp>
          <p:nvSpPr>
            <p:cNvPr id="11" name="Rectangle 10"/>
            <p:cNvSpPr/>
            <p:nvPr/>
          </p:nvSpPr>
          <p:spPr>
            <a:xfrm>
              <a:off x="1639229" y="2854712"/>
              <a:ext cx="1694430" cy="303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07220" y="1550020"/>
              <a:ext cx="1326439" cy="959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Local Ancestry Inference (LAI)</a:t>
            </a:r>
            <a:endParaRPr lang="en-US" dirty="0"/>
          </a:p>
        </p:txBody>
      </p:sp>
      <p:sp>
        <p:nvSpPr>
          <p:cNvPr id="4" name="TextBox 3"/>
          <p:cNvSpPr txBox="1"/>
          <p:nvPr/>
        </p:nvSpPr>
        <p:spPr>
          <a:xfrm>
            <a:off x="389737" y="6488615"/>
            <a:ext cx="2943922" cy="276999"/>
          </a:xfrm>
          <a:prstGeom prst="rect">
            <a:avLst/>
          </a:prstGeom>
          <a:noFill/>
        </p:spPr>
        <p:txBody>
          <a:bodyPr wrap="square" rtlCol="0">
            <a:spAutoFit/>
          </a:bodyPr>
          <a:lstStyle/>
          <a:p>
            <a:r>
              <a:rPr lang="en-US" sz="1200" dirty="0" smtClean="0"/>
              <a:t>(Leslie et al., 2015, Nature)</a:t>
            </a:r>
            <a:endParaRPr lang="en-US" sz="1200" dirty="0"/>
          </a:p>
        </p:txBody>
      </p:sp>
      <p:pic>
        <p:nvPicPr>
          <p:cNvPr id="6" name="Picture 5"/>
          <p:cNvPicPr>
            <a:picLocks noChangeAspect="1"/>
          </p:cNvPicPr>
          <p:nvPr/>
        </p:nvPicPr>
        <p:blipFill>
          <a:blip r:embed="rId3"/>
          <a:stretch>
            <a:fillRect/>
          </a:stretch>
        </p:blipFill>
        <p:spPr>
          <a:xfrm>
            <a:off x="2898761" y="1101834"/>
            <a:ext cx="8593408" cy="5084267"/>
          </a:xfrm>
          <a:prstGeom prst="rect">
            <a:avLst/>
          </a:prstGeom>
        </p:spPr>
      </p:pic>
      <p:sp>
        <p:nvSpPr>
          <p:cNvPr id="7" name="TextBox 6"/>
          <p:cNvSpPr txBox="1"/>
          <p:nvPr/>
        </p:nvSpPr>
        <p:spPr>
          <a:xfrm>
            <a:off x="10448692" y="6488614"/>
            <a:ext cx="3200400" cy="276999"/>
          </a:xfrm>
          <a:prstGeom prst="rect">
            <a:avLst/>
          </a:prstGeom>
          <a:noFill/>
        </p:spPr>
        <p:txBody>
          <a:bodyPr wrap="square" rtlCol="0">
            <a:spAutoFit/>
          </a:bodyPr>
          <a:lstStyle/>
          <a:p>
            <a:r>
              <a:rPr lang="en-US" sz="1200" dirty="0" smtClean="0"/>
              <a:t>(G. </a:t>
            </a:r>
            <a:r>
              <a:rPr lang="en-US" sz="1200" dirty="0" err="1" smtClean="0"/>
              <a:t>Hellenthal</a:t>
            </a:r>
            <a:r>
              <a:rPr lang="en-US" sz="1200" dirty="0" smtClean="0"/>
              <a:t>, 2021)</a:t>
            </a:r>
            <a:endParaRPr lang="en-US" sz="1200" dirty="0"/>
          </a:p>
        </p:txBody>
      </p:sp>
      <p:sp>
        <p:nvSpPr>
          <p:cNvPr id="8" name="TextBox 7"/>
          <p:cNvSpPr txBox="1"/>
          <p:nvPr/>
        </p:nvSpPr>
        <p:spPr>
          <a:xfrm>
            <a:off x="3500927" y="6129464"/>
            <a:ext cx="5181135" cy="369332"/>
          </a:xfrm>
          <a:prstGeom prst="rect">
            <a:avLst/>
          </a:prstGeom>
          <a:noFill/>
        </p:spPr>
        <p:txBody>
          <a:bodyPr wrap="square" rtlCol="0">
            <a:spAutoFit/>
          </a:bodyPr>
          <a:lstStyle/>
          <a:p>
            <a:r>
              <a:rPr lang="en-US" dirty="0" smtClean="0"/>
              <a:t>Common variant PCA</a:t>
            </a:r>
            <a:endParaRPr lang="en-US" dirty="0"/>
          </a:p>
        </p:txBody>
      </p:sp>
      <p:sp>
        <p:nvSpPr>
          <p:cNvPr id="9" name="TextBox 8"/>
          <p:cNvSpPr txBox="1"/>
          <p:nvPr/>
        </p:nvSpPr>
        <p:spPr>
          <a:xfrm>
            <a:off x="8467957" y="6118134"/>
            <a:ext cx="5181135" cy="369332"/>
          </a:xfrm>
          <a:prstGeom prst="rect">
            <a:avLst/>
          </a:prstGeom>
          <a:noFill/>
        </p:spPr>
        <p:txBody>
          <a:bodyPr wrap="square" rtlCol="0">
            <a:spAutoFit/>
          </a:bodyPr>
          <a:lstStyle/>
          <a:p>
            <a:r>
              <a:rPr lang="en-US" dirty="0" err="1" smtClean="0"/>
              <a:t>Chromopainter</a:t>
            </a:r>
            <a:endParaRPr lang="en-US" dirty="0"/>
          </a:p>
        </p:txBody>
      </p:sp>
    </p:spTree>
    <p:extLst>
      <p:ext uri="{BB962C8B-B14F-4D97-AF65-F5344CB8AC3E}">
        <p14:creationId xmlns:p14="http://schemas.microsoft.com/office/powerpoint/2010/main" val="1430854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2005874" cy="617100"/>
          </a:xfrm>
        </p:spPr>
        <p:txBody>
          <a:bodyPr>
            <a:normAutofit fontScale="90000"/>
          </a:bodyPr>
          <a:lstStyle/>
          <a:p>
            <a:r>
              <a:rPr lang="en-US" dirty="0" smtClean="0"/>
              <a:t>Can we used LAI in GWAS?</a:t>
            </a:r>
            <a:endParaRPr lang="en-US" dirty="0"/>
          </a:p>
        </p:txBody>
      </p:sp>
      <p:pic>
        <p:nvPicPr>
          <p:cNvPr id="3" name="Picture 2"/>
          <p:cNvPicPr>
            <a:picLocks noChangeAspect="1"/>
          </p:cNvPicPr>
          <p:nvPr/>
        </p:nvPicPr>
        <p:blipFill>
          <a:blip r:embed="rId3"/>
          <a:stretch>
            <a:fillRect/>
          </a:stretch>
        </p:blipFill>
        <p:spPr>
          <a:xfrm>
            <a:off x="793750" y="1452562"/>
            <a:ext cx="10401300" cy="4486275"/>
          </a:xfrm>
          <a:prstGeom prst="rect">
            <a:avLst/>
          </a:prstGeom>
        </p:spPr>
      </p:pic>
    </p:spTree>
    <p:extLst>
      <p:ext uri="{BB962C8B-B14F-4D97-AF65-F5344CB8AC3E}">
        <p14:creationId xmlns:p14="http://schemas.microsoft.com/office/powerpoint/2010/main" val="2681788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Tractor</a:t>
            </a:r>
            <a:endParaRPr lang="en-US" dirty="0"/>
          </a:p>
        </p:txBody>
      </p:sp>
      <p:grpSp>
        <p:nvGrpSpPr>
          <p:cNvPr id="7" name="Group 6"/>
          <p:cNvGrpSpPr/>
          <p:nvPr/>
        </p:nvGrpSpPr>
        <p:grpSpPr>
          <a:xfrm>
            <a:off x="316284" y="1035206"/>
            <a:ext cx="7927836" cy="5655526"/>
            <a:chOff x="282830" y="1092819"/>
            <a:chExt cx="7927836" cy="5655526"/>
          </a:xfrm>
        </p:grpSpPr>
        <p:pic>
          <p:nvPicPr>
            <p:cNvPr id="5" name="Picture 4"/>
            <p:cNvPicPr>
              <a:picLocks noChangeAspect="1"/>
            </p:cNvPicPr>
            <p:nvPr/>
          </p:nvPicPr>
          <p:blipFill>
            <a:blip r:embed="rId2"/>
            <a:stretch>
              <a:fillRect/>
            </a:stretch>
          </p:blipFill>
          <p:spPr>
            <a:xfrm>
              <a:off x="282830" y="1092819"/>
              <a:ext cx="7927836" cy="5655526"/>
            </a:xfrm>
            <a:prstGeom prst="rect">
              <a:avLst/>
            </a:prstGeom>
          </p:spPr>
        </p:pic>
        <p:sp>
          <p:nvSpPr>
            <p:cNvPr id="6" name="Rectangle 5"/>
            <p:cNvSpPr/>
            <p:nvPr/>
          </p:nvSpPr>
          <p:spPr>
            <a:xfrm>
              <a:off x="7404410" y="3646449"/>
              <a:ext cx="434897"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720254" y="1352931"/>
            <a:ext cx="2780643" cy="1077218"/>
          </a:xfrm>
          <a:prstGeom prst="rect">
            <a:avLst/>
          </a:prstGeom>
          <a:noFill/>
        </p:spPr>
        <p:txBody>
          <a:bodyPr wrap="square" rtlCol="0">
            <a:spAutoFit/>
          </a:bodyPr>
          <a:lstStyle/>
          <a:p>
            <a:r>
              <a:rPr lang="en-US" sz="3200" dirty="0" smtClean="0"/>
              <a:t>Directly uses LAI estimates</a:t>
            </a:r>
            <a:endParaRPr lang="en-US" sz="3200" dirty="0"/>
          </a:p>
        </p:txBody>
      </p:sp>
      <p:sp>
        <p:nvSpPr>
          <p:cNvPr id="9" name="Rectangle 8"/>
          <p:cNvSpPr/>
          <p:nvPr/>
        </p:nvSpPr>
        <p:spPr>
          <a:xfrm>
            <a:off x="5977054" y="5519854"/>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881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Tractor</a:t>
            </a:r>
            <a:endParaRPr lang="en-US" dirty="0"/>
          </a:p>
        </p:txBody>
      </p:sp>
      <p:pic>
        <p:nvPicPr>
          <p:cNvPr id="3" name="Picture 2"/>
          <p:cNvPicPr>
            <a:picLocks noChangeAspect="1"/>
          </p:cNvPicPr>
          <p:nvPr/>
        </p:nvPicPr>
        <p:blipFill rotWithShape="1">
          <a:blip r:embed="rId2"/>
          <a:srcRect l="1826" t="3187" r="5270" b="5323"/>
          <a:stretch/>
        </p:blipFill>
        <p:spPr>
          <a:xfrm>
            <a:off x="392028" y="1035206"/>
            <a:ext cx="7776348" cy="5655526"/>
          </a:xfrm>
          <a:prstGeom prst="rect">
            <a:avLst/>
          </a:prstGeom>
        </p:spPr>
      </p:pic>
      <p:sp>
        <p:nvSpPr>
          <p:cNvPr id="9" name="Rectangle 8"/>
          <p:cNvSpPr/>
          <p:nvPr/>
        </p:nvSpPr>
        <p:spPr>
          <a:xfrm>
            <a:off x="5977054" y="5475250"/>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720254" y="1352931"/>
            <a:ext cx="2780643" cy="1077218"/>
          </a:xfrm>
          <a:prstGeom prst="rect">
            <a:avLst/>
          </a:prstGeom>
          <a:noFill/>
        </p:spPr>
        <p:txBody>
          <a:bodyPr wrap="square" rtlCol="0">
            <a:spAutoFit/>
          </a:bodyPr>
          <a:lstStyle/>
          <a:p>
            <a:r>
              <a:rPr lang="en-US" sz="3200" dirty="0" smtClean="0"/>
              <a:t>Directly uses LAI estimates</a:t>
            </a:r>
            <a:endParaRPr lang="en-US" sz="3200" dirty="0"/>
          </a:p>
        </p:txBody>
      </p:sp>
    </p:spTree>
    <p:extLst>
      <p:ext uri="{BB962C8B-B14F-4D97-AF65-F5344CB8AC3E}">
        <p14:creationId xmlns:p14="http://schemas.microsoft.com/office/powerpoint/2010/main" val="4085726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Phasing</a:t>
            </a:r>
            <a:endParaRPr lang="en-US" dirty="0"/>
          </a:p>
        </p:txBody>
      </p:sp>
      <p:sp>
        <p:nvSpPr>
          <p:cNvPr id="5" name="Rectangle 4"/>
          <p:cNvSpPr/>
          <p:nvPr/>
        </p:nvSpPr>
        <p:spPr>
          <a:xfrm>
            <a:off x="1483113" y="3267307"/>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p:txBody>
          <a:bodyPr/>
          <a:lstStyle/>
          <a:p>
            <a:pPr marL="0" indent="0">
              <a:buNone/>
            </a:pPr>
            <a:r>
              <a:rPr lang="en-US" dirty="0" smtClean="0"/>
              <a:t>SHAPEIT2 : statistical phasing (has been replaced by SHAPEIT4)</a:t>
            </a:r>
          </a:p>
          <a:p>
            <a:pPr marL="0" indent="0">
              <a:buNone/>
            </a:pPr>
            <a:r>
              <a:rPr lang="en-US" dirty="0" smtClean="0"/>
              <a:t>Need: genotype data + genetic map</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Phasing?</a:t>
            </a:r>
          </a:p>
          <a:p>
            <a:pPr marL="0" indent="0">
              <a:buNone/>
            </a:pPr>
            <a:endParaRPr lang="en-US" dirty="0"/>
          </a:p>
        </p:txBody>
      </p:sp>
      <p:cxnSp>
        <p:nvCxnSpPr>
          <p:cNvPr id="4" name="Straight Connector 3"/>
          <p:cNvCxnSpPr/>
          <p:nvPr/>
        </p:nvCxnSpPr>
        <p:spPr>
          <a:xfrm>
            <a:off x="4427105" y="3730524"/>
            <a:ext cx="649001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82880" y="3490331"/>
            <a:ext cx="3713356" cy="369332"/>
          </a:xfrm>
          <a:prstGeom prst="rect">
            <a:avLst/>
          </a:prstGeom>
          <a:noFill/>
        </p:spPr>
        <p:txBody>
          <a:bodyPr wrap="square" rtlCol="0">
            <a:spAutoFit/>
          </a:bodyPr>
          <a:lstStyle/>
          <a:p>
            <a:r>
              <a:rPr lang="en-US" dirty="0" err="1" smtClean="0"/>
              <a:t>Diplotype</a:t>
            </a:r>
            <a:endParaRPr lang="en-US" dirty="0"/>
          </a:p>
        </p:txBody>
      </p:sp>
      <p:sp>
        <p:nvSpPr>
          <p:cNvPr id="9" name="TextBox 8"/>
          <p:cNvSpPr txBox="1"/>
          <p:nvPr/>
        </p:nvSpPr>
        <p:spPr>
          <a:xfrm>
            <a:off x="4839558" y="3268859"/>
            <a:ext cx="6490010" cy="646331"/>
          </a:xfrm>
          <a:prstGeom prst="rect">
            <a:avLst/>
          </a:prstGeom>
          <a:noFill/>
        </p:spPr>
        <p:txBody>
          <a:bodyPr wrap="square" rtlCol="0">
            <a:spAutoFit/>
          </a:bodyPr>
          <a:lstStyle/>
          <a:p>
            <a:r>
              <a:rPr lang="en-US" dirty="0" smtClean="0"/>
              <a:t>1	0	1	2	2	0	1	</a:t>
            </a:r>
            <a:endParaRPr lang="en-US" dirty="0"/>
          </a:p>
        </p:txBody>
      </p:sp>
      <p:cxnSp>
        <p:nvCxnSpPr>
          <p:cNvPr id="10" name="Straight Connector 9"/>
          <p:cNvCxnSpPr/>
          <p:nvPr/>
        </p:nvCxnSpPr>
        <p:spPr>
          <a:xfrm>
            <a:off x="4427105" y="5649369"/>
            <a:ext cx="64900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9388" y="5238361"/>
            <a:ext cx="3713356" cy="369332"/>
          </a:xfrm>
          <a:prstGeom prst="rect">
            <a:avLst/>
          </a:prstGeom>
          <a:noFill/>
        </p:spPr>
        <p:txBody>
          <a:bodyPr wrap="square" rtlCol="0">
            <a:spAutoFit/>
          </a:bodyPr>
          <a:lstStyle/>
          <a:p>
            <a:r>
              <a:rPr lang="en-US" dirty="0" smtClean="0"/>
              <a:t>Haplotypes</a:t>
            </a:r>
            <a:endParaRPr lang="en-US" dirty="0"/>
          </a:p>
        </p:txBody>
      </p:sp>
      <p:cxnSp>
        <p:nvCxnSpPr>
          <p:cNvPr id="13" name="Straight Connector 12"/>
          <p:cNvCxnSpPr/>
          <p:nvPr/>
        </p:nvCxnSpPr>
        <p:spPr>
          <a:xfrm>
            <a:off x="4427105" y="5288813"/>
            <a:ext cx="64900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39558" y="4901522"/>
            <a:ext cx="6490010" cy="646331"/>
          </a:xfrm>
          <a:prstGeom prst="rect">
            <a:avLst/>
          </a:prstGeom>
          <a:noFill/>
        </p:spPr>
        <p:txBody>
          <a:bodyPr wrap="square" rtlCol="0">
            <a:spAutoFit/>
          </a:bodyPr>
          <a:lstStyle/>
          <a:p>
            <a:r>
              <a:rPr lang="en-US" dirty="0" smtClean="0"/>
              <a:t>0	0	0	1	1	0	1	</a:t>
            </a:r>
            <a:endParaRPr lang="en-US" dirty="0"/>
          </a:p>
        </p:txBody>
      </p:sp>
      <p:sp>
        <p:nvSpPr>
          <p:cNvPr id="15" name="TextBox 14"/>
          <p:cNvSpPr txBox="1"/>
          <p:nvPr/>
        </p:nvSpPr>
        <p:spPr>
          <a:xfrm>
            <a:off x="4839558" y="5354207"/>
            <a:ext cx="6490010" cy="646331"/>
          </a:xfrm>
          <a:prstGeom prst="rect">
            <a:avLst/>
          </a:prstGeom>
          <a:noFill/>
        </p:spPr>
        <p:txBody>
          <a:bodyPr wrap="square" rtlCol="0">
            <a:spAutoFit/>
          </a:bodyPr>
          <a:lstStyle/>
          <a:p>
            <a:r>
              <a:rPr lang="en-US" dirty="0"/>
              <a:t>1</a:t>
            </a:r>
            <a:r>
              <a:rPr lang="en-US" dirty="0" smtClean="0"/>
              <a:t>	0	1	1	1	0	0	</a:t>
            </a:r>
            <a:endParaRPr lang="en-US" dirty="0"/>
          </a:p>
        </p:txBody>
      </p:sp>
      <p:sp>
        <p:nvSpPr>
          <p:cNvPr id="16" name="Down Arrow 15"/>
          <p:cNvSpPr/>
          <p:nvPr/>
        </p:nvSpPr>
        <p:spPr>
          <a:xfrm>
            <a:off x="6696236" y="4058935"/>
            <a:ext cx="1605776" cy="65792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How?</a:t>
            </a:r>
            <a:endParaRPr lang="en-US" dirty="0">
              <a:solidFill>
                <a:schemeClr val="bg1"/>
              </a:solidFill>
            </a:endParaRPr>
          </a:p>
        </p:txBody>
      </p:sp>
    </p:spTree>
    <p:extLst>
      <p:ext uri="{BB962C8B-B14F-4D97-AF65-F5344CB8AC3E}">
        <p14:creationId xmlns:p14="http://schemas.microsoft.com/office/powerpoint/2010/main" val="2079772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Phasing</a:t>
            </a:r>
            <a:endParaRPr lang="en-US" dirty="0"/>
          </a:p>
        </p:txBody>
      </p:sp>
      <p:sp>
        <p:nvSpPr>
          <p:cNvPr id="5" name="Rectangle 4"/>
          <p:cNvSpPr/>
          <p:nvPr/>
        </p:nvSpPr>
        <p:spPr>
          <a:xfrm>
            <a:off x="1483113" y="3267307"/>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p:txBody>
          <a:bodyPr/>
          <a:lstStyle/>
          <a:p>
            <a:r>
              <a:rPr lang="en-US" dirty="0" smtClean="0"/>
              <a:t>Hidden Markov Model-based Phasing; Li-Stephens HMM (2003)</a:t>
            </a:r>
            <a:endParaRPr lang="en-US" dirty="0"/>
          </a:p>
          <a:p>
            <a:r>
              <a:rPr lang="en-US" b="1" dirty="0"/>
              <a:t>States: </a:t>
            </a:r>
            <a:r>
              <a:rPr lang="en-US" dirty="0"/>
              <a:t>reference haplotypes</a:t>
            </a:r>
          </a:p>
          <a:p>
            <a:r>
              <a:rPr lang="en-US" b="1" dirty="0"/>
              <a:t>Transitions: </a:t>
            </a:r>
            <a:r>
              <a:rPr lang="en-US" dirty="0"/>
              <a:t>recombination event</a:t>
            </a:r>
          </a:p>
          <a:p>
            <a:r>
              <a:rPr lang="en-US" b="1" dirty="0"/>
              <a:t>Emission: </a:t>
            </a:r>
            <a:r>
              <a:rPr lang="en-US" dirty="0"/>
              <a:t>observed allele</a:t>
            </a:r>
          </a:p>
          <a:p>
            <a:pPr marL="0" indent="0">
              <a:buNone/>
            </a:pPr>
            <a:endParaRPr lang="en-US" dirty="0"/>
          </a:p>
        </p:txBody>
      </p:sp>
      <p:cxnSp>
        <p:nvCxnSpPr>
          <p:cNvPr id="40" name="Straight Connector 39"/>
          <p:cNvCxnSpPr/>
          <p:nvPr/>
        </p:nvCxnSpPr>
        <p:spPr>
          <a:xfrm>
            <a:off x="6672624" y="4956797"/>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672624" y="5257880"/>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672624" y="5558963"/>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672624" y="5837744"/>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672624" y="6105443"/>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ight Brace 44"/>
          <p:cNvSpPr/>
          <p:nvPr/>
        </p:nvSpPr>
        <p:spPr>
          <a:xfrm>
            <a:off x="10459242" y="4778796"/>
            <a:ext cx="185035" cy="15500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10795314" y="5191413"/>
            <a:ext cx="1572322" cy="646331"/>
          </a:xfrm>
          <a:prstGeom prst="rect">
            <a:avLst/>
          </a:prstGeom>
          <a:noFill/>
        </p:spPr>
        <p:txBody>
          <a:bodyPr wrap="square" rtlCol="0">
            <a:spAutoFit/>
          </a:bodyPr>
          <a:lstStyle/>
          <a:p>
            <a:r>
              <a:rPr lang="en-US" dirty="0" smtClean="0"/>
              <a:t>reference haplotypes</a:t>
            </a:r>
            <a:endParaRPr lang="en-US" dirty="0"/>
          </a:p>
        </p:txBody>
      </p:sp>
      <p:cxnSp>
        <p:nvCxnSpPr>
          <p:cNvPr id="47" name="Straight Connector 46"/>
          <p:cNvCxnSpPr/>
          <p:nvPr/>
        </p:nvCxnSpPr>
        <p:spPr>
          <a:xfrm flipH="1" flipV="1">
            <a:off x="7233399" y="5235578"/>
            <a:ext cx="208660" cy="363148"/>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12858" y="5567310"/>
            <a:ext cx="556237" cy="273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952510" y="4955445"/>
            <a:ext cx="261983" cy="62017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189332" y="4958150"/>
            <a:ext cx="515744" cy="2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705076" y="4969370"/>
            <a:ext cx="289931" cy="113049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978281" y="6091556"/>
            <a:ext cx="914400" cy="5541"/>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703611" y="5262089"/>
            <a:ext cx="556237" cy="273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560075" y="4921933"/>
            <a:ext cx="1029880" cy="369332"/>
          </a:xfrm>
          <a:prstGeom prst="rect">
            <a:avLst/>
          </a:prstGeom>
          <a:noFill/>
        </p:spPr>
        <p:txBody>
          <a:bodyPr wrap="square" rtlCol="0">
            <a:spAutoFit/>
          </a:bodyPr>
          <a:lstStyle/>
          <a:p>
            <a:r>
              <a:rPr lang="en-US" dirty="0" smtClean="0"/>
              <a:t>0 1 1 0</a:t>
            </a:r>
            <a:endParaRPr lang="en-US" dirty="0"/>
          </a:p>
        </p:txBody>
      </p:sp>
      <p:sp>
        <p:nvSpPr>
          <p:cNvPr id="55" name="TextBox 54"/>
          <p:cNvSpPr txBox="1"/>
          <p:nvPr/>
        </p:nvSpPr>
        <p:spPr>
          <a:xfrm>
            <a:off x="8054620" y="4594535"/>
            <a:ext cx="1029880" cy="369332"/>
          </a:xfrm>
          <a:prstGeom prst="rect">
            <a:avLst/>
          </a:prstGeom>
          <a:noFill/>
        </p:spPr>
        <p:txBody>
          <a:bodyPr wrap="square" rtlCol="0">
            <a:spAutoFit/>
          </a:bodyPr>
          <a:lstStyle/>
          <a:p>
            <a:r>
              <a:rPr lang="en-US" dirty="0" smtClean="0"/>
              <a:t>1 1 1 0</a:t>
            </a:r>
            <a:endParaRPr lang="en-US" dirty="0"/>
          </a:p>
        </p:txBody>
      </p:sp>
      <p:sp>
        <p:nvSpPr>
          <p:cNvPr id="56" name="TextBox 55"/>
          <p:cNvSpPr txBox="1"/>
          <p:nvPr/>
        </p:nvSpPr>
        <p:spPr>
          <a:xfrm>
            <a:off x="7259848" y="5542169"/>
            <a:ext cx="1029880" cy="369332"/>
          </a:xfrm>
          <a:prstGeom prst="rect">
            <a:avLst/>
          </a:prstGeom>
          <a:noFill/>
        </p:spPr>
        <p:txBody>
          <a:bodyPr wrap="square" rtlCol="0">
            <a:spAutoFit/>
          </a:bodyPr>
          <a:lstStyle/>
          <a:p>
            <a:r>
              <a:rPr lang="en-US" dirty="0" smtClean="0"/>
              <a:t>1 0 1 0</a:t>
            </a:r>
            <a:endParaRPr lang="en-US" dirty="0"/>
          </a:p>
        </p:txBody>
      </p:sp>
      <p:sp>
        <p:nvSpPr>
          <p:cNvPr id="57" name="TextBox 56"/>
          <p:cNvSpPr txBox="1"/>
          <p:nvPr/>
        </p:nvSpPr>
        <p:spPr>
          <a:xfrm>
            <a:off x="8850703" y="6119283"/>
            <a:ext cx="1259425" cy="369332"/>
          </a:xfrm>
          <a:prstGeom prst="rect">
            <a:avLst/>
          </a:prstGeom>
          <a:noFill/>
        </p:spPr>
        <p:txBody>
          <a:bodyPr wrap="square" rtlCol="0">
            <a:spAutoFit/>
          </a:bodyPr>
          <a:lstStyle/>
          <a:p>
            <a:r>
              <a:rPr lang="en-US" dirty="0" smtClean="0"/>
              <a:t>0 0 0 1 1 0</a:t>
            </a:r>
            <a:endParaRPr lang="en-US" dirty="0"/>
          </a:p>
        </p:txBody>
      </p:sp>
      <p:sp>
        <p:nvSpPr>
          <p:cNvPr id="58" name="TextBox 57"/>
          <p:cNvSpPr txBox="1"/>
          <p:nvPr/>
        </p:nvSpPr>
        <p:spPr>
          <a:xfrm>
            <a:off x="9880914" y="4803505"/>
            <a:ext cx="598759" cy="1477328"/>
          </a:xfrm>
          <a:prstGeom prst="rect">
            <a:avLst/>
          </a:prstGeom>
          <a:noFill/>
        </p:spPr>
        <p:txBody>
          <a:bodyPr wrap="square" rtlCol="0">
            <a:spAutoFit/>
          </a:bodyPr>
          <a:lstStyle/>
          <a:p>
            <a:r>
              <a:rPr lang="en-US" dirty="0" smtClean="0"/>
              <a:t>AFR</a:t>
            </a:r>
          </a:p>
          <a:p>
            <a:r>
              <a:rPr lang="en-US" dirty="0" smtClean="0"/>
              <a:t>EUR</a:t>
            </a:r>
          </a:p>
          <a:p>
            <a:r>
              <a:rPr lang="en-US" dirty="0" smtClean="0"/>
              <a:t>CN</a:t>
            </a:r>
          </a:p>
          <a:p>
            <a:r>
              <a:rPr lang="en-US" dirty="0" smtClean="0"/>
              <a:t>NI</a:t>
            </a:r>
          </a:p>
          <a:p>
            <a:r>
              <a:rPr lang="en-US" dirty="0" smtClean="0"/>
              <a:t>AUS</a:t>
            </a:r>
            <a:endParaRPr lang="en-US" dirty="0"/>
          </a:p>
        </p:txBody>
      </p:sp>
      <p:cxnSp>
        <p:nvCxnSpPr>
          <p:cNvPr id="61" name="Straight Connector 60"/>
          <p:cNvCxnSpPr/>
          <p:nvPr/>
        </p:nvCxnSpPr>
        <p:spPr>
          <a:xfrm>
            <a:off x="6656039" y="4131297"/>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605239" y="3708400"/>
            <a:ext cx="3236642" cy="369332"/>
          </a:xfrm>
          <a:prstGeom prst="rect">
            <a:avLst/>
          </a:prstGeom>
          <a:noFill/>
        </p:spPr>
        <p:txBody>
          <a:bodyPr wrap="square" rtlCol="0">
            <a:spAutoFit/>
          </a:bodyPr>
          <a:lstStyle/>
          <a:p>
            <a:r>
              <a:rPr lang="en-US" dirty="0" smtClean="0"/>
              <a:t>0 1 1 0 1 0 1 0 1 1 1 0 0 0 0 1 1 0</a:t>
            </a:r>
            <a:endParaRPr lang="en-US" dirty="0"/>
          </a:p>
        </p:txBody>
      </p:sp>
      <p:sp>
        <p:nvSpPr>
          <p:cNvPr id="63" name="TextBox 62"/>
          <p:cNvSpPr txBox="1"/>
          <p:nvPr/>
        </p:nvSpPr>
        <p:spPr>
          <a:xfrm>
            <a:off x="9841881" y="3843528"/>
            <a:ext cx="1332572" cy="369332"/>
          </a:xfrm>
          <a:prstGeom prst="rect">
            <a:avLst/>
          </a:prstGeom>
          <a:noFill/>
        </p:spPr>
        <p:txBody>
          <a:bodyPr wrap="square" rtlCol="0">
            <a:spAutoFit/>
          </a:bodyPr>
          <a:lstStyle/>
          <a:p>
            <a:r>
              <a:rPr lang="en-US" dirty="0" smtClean="0"/>
              <a:t>sample</a:t>
            </a:r>
            <a:endParaRPr lang="en-US" dirty="0"/>
          </a:p>
        </p:txBody>
      </p:sp>
    </p:spTree>
    <p:extLst>
      <p:ext uri="{BB962C8B-B14F-4D97-AF65-F5344CB8AC3E}">
        <p14:creationId xmlns:p14="http://schemas.microsoft.com/office/powerpoint/2010/main" val="163537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Phasing</a:t>
            </a:r>
            <a:endParaRPr lang="en-US" dirty="0"/>
          </a:p>
        </p:txBody>
      </p:sp>
      <p:sp>
        <p:nvSpPr>
          <p:cNvPr id="5" name="Rectangle 4"/>
          <p:cNvSpPr/>
          <p:nvPr/>
        </p:nvSpPr>
        <p:spPr>
          <a:xfrm>
            <a:off x="1483113" y="3267307"/>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p:txBody>
          <a:bodyPr/>
          <a:lstStyle/>
          <a:p>
            <a:r>
              <a:rPr lang="en-US" dirty="0" smtClean="0"/>
              <a:t>Hidden Markov Model-based Phasing; Li-Stephens HMM (2003)</a:t>
            </a:r>
            <a:endParaRPr lang="en-US" dirty="0"/>
          </a:p>
          <a:p>
            <a:r>
              <a:rPr lang="en-US" b="1" dirty="0"/>
              <a:t>States: </a:t>
            </a:r>
            <a:r>
              <a:rPr lang="en-US" dirty="0"/>
              <a:t>reference haplotypes</a:t>
            </a:r>
          </a:p>
          <a:p>
            <a:r>
              <a:rPr lang="en-US" b="1" dirty="0"/>
              <a:t>Transitions: </a:t>
            </a:r>
            <a:r>
              <a:rPr lang="en-US" dirty="0"/>
              <a:t>recombination event</a:t>
            </a:r>
          </a:p>
          <a:p>
            <a:r>
              <a:rPr lang="en-US" b="1" dirty="0"/>
              <a:t>Emission: </a:t>
            </a:r>
            <a:r>
              <a:rPr lang="en-US" dirty="0"/>
              <a:t>observed allele</a:t>
            </a:r>
          </a:p>
          <a:p>
            <a:pPr marL="0" indent="0">
              <a:buNone/>
            </a:pPr>
            <a:endParaRPr lang="en-US" dirty="0"/>
          </a:p>
        </p:txBody>
      </p:sp>
      <p:cxnSp>
        <p:nvCxnSpPr>
          <p:cNvPr id="40" name="Straight Connector 39"/>
          <p:cNvCxnSpPr/>
          <p:nvPr/>
        </p:nvCxnSpPr>
        <p:spPr>
          <a:xfrm>
            <a:off x="6672624" y="4956797"/>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672624" y="5257880"/>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672624" y="5558963"/>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672624" y="5837744"/>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672624" y="6105443"/>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ight Brace 44"/>
          <p:cNvSpPr/>
          <p:nvPr/>
        </p:nvSpPr>
        <p:spPr>
          <a:xfrm>
            <a:off x="10459242" y="4778796"/>
            <a:ext cx="185035" cy="15500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10795314" y="5191413"/>
            <a:ext cx="1572322" cy="646331"/>
          </a:xfrm>
          <a:prstGeom prst="rect">
            <a:avLst/>
          </a:prstGeom>
          <a:noFill/>
        </p:spPr>
        <p:txBody>
          <a:bodyPr wrap="square" rtlCol="0">
            <a:spAutoFit/>
          </a:bodyPr>
          <a:lstStyle/>
          <a:p>
            <a:r>
              <a:rPr lang="en-US" dirty="0" smtClean="0"/>
              <a:t>reference haplotypes</a:t>
            </a:r>
            <a:endParaRPr lang="en-US" dirty="0"/>
          </a:p>
        </p:txBody>
      </p:sp>
      <p:cxnSp>
        <p:nvCxnSpPr>
          <p:cNvPr id="47" name="Straight Connector 46"/>
          <p:cNvCxnSpPr/>
          <p:nvPr/>
        </p:nvCxnSpPr>
        <p:spPr>
          <a:xfrm flipH="1" flipV="1">
            <a:off x="7233399" y="5235578"/>
            <a:ext cx="208660" cy="363148"/>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12858" y="5567310"/>
            <a:ext cx="556237" cy="273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952510" y="4955445"/>
            <a:ext cx="261983" cy="62017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189332" y="4958150"/>
            <a:ext cx="515744" cy="28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705076" y="4969370"/>
            <a:ext cx="289931" cy="1130497"/>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978281" y="6091556"/>
            <a:ext cx="914400" cy="5541"/>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703611" y="5262089"/>
            <a:ext cx="556237" cy="273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560075" y="4921933"/>
            <a:ext cx="1029880" cy="369332"/>
          </a:xfrm>
          <a:prstGeom prst="rect">
            <a:avLst/>
          </a:prstGeom>
          <a:noFill/>
        </p:spPr>
        <p:txBody>
          <a:bodyPr wrap="square" rtlCol="0">
            <a:spAutoFit/>
          </a:bodyPr>
          <a:lstStyle/>
          <a:p>
            <a:r>
              <a:rPr lang="en-US" dirty="0" smtClean="0"/>
              <a:t>0 1 1 0</a:t>
            </a:r>
            <a:endParaRPr lang="en-US" dirty="0"/>
          </a:p>
        </p:txBody>
      </p:sp>
      <p:sp>
        <p:nvSpPr>
          <p:cNvPr id="55" name="TextBox 54"/>
          <p:cNvSpPr txBox="1"/>
          <p:nvPr/>
        </p:nvSpPr>
        <p:spPr>
          <a:xfrm>
            <a:off x="8054620" y="4594535"/>
            <a:ext cx="1029880" cy="369332"/>
          </a:xfrm>
          <a:prstGeom prst="rect">
            <a:avLst/>
          </a:prstGeom>
          <a:noFill/>
        </p:spPr>
        <p:txBody>
          <a:bodyPr wrap="square" rtlCol="0">
            <a:spAutoFit/>
          </a:bodyPr>
          <a:lstStyle/>
          <a:p>
            <a:r>
              <a:rPr lang="en-US" dirty="0" smtClean="0"/>
              <a:t>1 1 1 0</a:t>
            </a:r>
            <a:endParaRPr lang="en-US" dirty="0"/>
          </a:p>
        </p:txBody>
      </p:sp>
      <p:sp>
        <p:nvSpPr>
          <p:cNvPr id="56" name="TextBox 55"/>
          <p:cNvSpPr txBox="1"/>
          <p:nvPr/>
        </p:nvSpPr>
        <p:spPr>
          <a:xfrm>
            <a:off x="7259848" y="5542169"/>
            <a:ext cx="1029880" cy="369332"/>
          </a:xfrm>
          <a:prstGeom prst="rect">
            <a:avLst/>
          </a:prstGeom>
          <a:noFill/>
        </p:spPr>
        <p:txBody>
          <a:bodyPr wrap="square" rtlCol="0">
            <a:spAutoFit/>
          </a:bodyPr>
          <a:lstStyle/>
          <a:p>
            <a:r>
              <a:rPr lang="en-US" dirty="0" smtClean="0"/>
              <a:t>1 0 1 0</a:t>
            </a:r>
            <a:endParaRPr lang="en-US" dirty="0"/>
          </a:p>
        </p:txBody>
      </p:sp>
      <p:sp>
        <p:nvSpPr>
          <p:cNvPr id="57" name="TextBox 56"/>
          <p:cNvSpPr txBox="1"/>
          <p:nvPr/>
        </p:nvSpPr>
        <p:spPr>
          <a:xfrm>
            <a:off x="8850703" y="6119283"/>
            <a:ext cx="1259425" cy="369332"/>
          </a:xfrm>
          <a:prstGeom prst="rect">
            <a:avLst/>
          </a:prstGeom>
          <a:noFill/>
        </p:spPr>
        <p:txBody>
          <a:bodyPr wrap="square" rtlCol="0">
            <a:spAutoFit/>
          </a:bodyPr>
          <a:lstStyle/>
          <a:p>
            <a:r>
              <a:rPr lang="en-US" dirty="0" smtClean="0"/>
              <a:t>0 0 0 1 1 0</a:t>
            </a:r>
            <a:endParaRPr lang="en-US" dirty="0"/>
          </a:p>
        </p:txBody>
      </p:sp>
      <p:sp>
        <p:nvSpPr>
          <p:cNvPr id="58" name="TextBox 57"/>
          <p:cNvSpPr txBox="1"/>
          <p:nvPr/>
        </p:nvSpPr>
        <p:spPr>
          <a:xfrm>
            <a:off x="9880914" y="4803505"/>
            <a:ext cx="598759" cy="1477328"/>
          </a:xfrm>
          <a:prstGeom prst="rect">
            <a:avLst/>
          </a:prstGeom>
          <a:noFill/>
        </p:spPr>
        <p:txBody>
          <a:bodyPr wrap="square" rtlCol="0">
            <a:spAutoFit/>
          </a:bodyPr>
          <a:lstStyle/>
          <a:p>
            <a:r>
              <a:rPr lang="en-US" dirty="0" smtClean="0"/>
              <a:t>AFR</a:t>
            </a:r>
          </a:p>
          <a:p>
            <a:r>
              <a:rPr lang="en-US" dirty="0" smtClean="0"/>
              <a:t>EUR</a:t>
            </a:r>
          </a:p>
          <a:p>
            <a:r>
              <a:rPr lang="en-US" dirty="0" smtClean="0"/>
              <a:t>CN</a:t>
            </a:r>
          </a:p>
          <a:p>
            <a:r>
              <a:rPr lang="en-US" dirty="0" smtClean="0"/>
              <a:t>NI</a:t>
            </a:r>
          </a:p>
          <a:p>
            <a:r>
              <a:rPr lang="en-US" dirty="0" smtClean="0"/>
              <a:t>AUS</a:t>
            </a:r>
            <a:endParaRPr lang="en-US" dirty="0"/>
          </a:p>
        </p:txBody>
      </p:sp>
      <p:cxnSp>
        <p:nvCxnSpPr>
          <p:cNvPr id="61" name="Straight Connector 60"/>
          <p:cNvCxnSpPr/>
          <p:nvPr/>
        </p:nvCxnSpPr>
        <p:spPr>
          <a:xfrm>
            <a:off x="6656039" y="4131297"/>
            <a:ext cx="30665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605239" y="3708400"/>
            <a:ext cx="3236642" cy="369332"/>
          </a:xfrm>
          <a:prstGeom prst="rect">
            <a:avLst/>
          </a:prstGeom>
          <a:noFill/>
        </p:spPr>
        <p:txBody>
          <a:bodyPr wrap="square" rtlCol="0">
            <a:spAutoFit/>
          </a:bodyPr>
          <a:lstStyle/>
          <a:p>
            <a:r>
              <a:rPr lang="en-US" dirty="0" smtClean="0"/>
              <a:t>0 1 1 0 1 0 1 0 1 1 1 0 0 0 0 1 1 0</a:t>
            </a:r>
            <a:endParaRPr lang="en-US" dirty="0"/>
          </a:p>
        </p:txBody>
      </p:sp>
      <p:sp>
        <p:nvSpPr>
          <p:cNvPr id="63" name="TextBox 62"/>
          <p:cNvSpPr txBox="1"/>
          <p:nvPr/>
        </p:nvSpPr>
        <p:spPr>
          <a:xfrm>
            <a:off x="9841881" y="3843528"/>
            <a:ext cx="1332572" cy="369332"/>
          </a:xfrm>
          <a:prstGeom prst="rect">
            <a:avLst/>
          </a:prstGeom>
          <a:noFill/>
        </p:spPr>
        <p:txBody>
          <a:bodyPr wrap="square" rtlCol="0">
            <a:spAutoFit/>
          </a:bodyPr>
          <a:lstStyle/>
          <a:p>
            <a:r>
              <a:rPr lang="en-US" dirty="0" smtClean="0"/>
              <a:t>sample</a:t>
            </a:r>
            <a:endParaRPr lang="en-US" dirty="0"/>
          </a:p>
        </p:txBody>
      </p:sp>
      <p:pic>
        <p:nvPicPr>
          <p:cNvPr id="64" name="Picture 63"/>
          <p:cNvPicPr>
            <a:picLocks noChangeAspect="1"/>
          </p:cNvPicPr>
          <p:nvPr/>
        </p:nvPicPr>
        <p:blipFill>
          <a:blip r:embed="rId2"/>
          <a:stretch>
            <a:fillRect/>
          </a:stretch>
        </p:blipFill>
        <p:spPr>
          <a:xfrm>
            <a:off x="1013912" y="4026388"/>
            <a:ext cx="4567988" cy="2065168"/>
          </a:xfrm>
          <a:prstGeom prst="rect">
            <a:avLst/>
          </a:prstGeom>
        </p:spPr>
      </p:pic>
    </p:spTree>
    <p:extLst>
      <p:ext uri="{BB962C8B-B14F-4D97-AF65-F5344CB8AC3E}">
        <p14:creationId xmlns:p14="http://schemas.microsoft.com/office/powerpoint/2010/main" val="3650707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ancestry inference methods</a:t>
            </a:r>
            <a:endParaRPr lang="en-US" dirty="0"/>
          </a:p>
        </p:txBody>
      </p:sp>
      <p:pic>
        <p:nvPicPr>
          <p:cNvPr id="5" name="Picture 4"/>
          <p:cNvPicPr>
            <a:picLocks noChangeAspect="1"/>
          </p:cNvPicPr>
          <p:nvPr/>
        </p:nvPicPr>
        <p:blipFill>
          <a:blip r:embed="rId2"/>
          <a:stretch>
            <a:fillRect/>
          </a:stretch>
        </p:blipFill>
        <p:spPr>
          <a:xfrm>
            <a:off x="615443" y="1027672"/>
            <a:ext cx="10706763" cy="5403933"/>
          </a:xfrm>
          <a:prstGeom prst="rect">
            <a:avLst/>
          </a:prstGeom>
        </p:spPr>
      </p:pic>
      <p:sp>
        <p:nvSpPr>
          <p:cNvPr id="6" name="TextBox 5"/>
          <p:cNvSpPr txBox="1"/>
          <p:nvPr/>
        </p:nvSpPr>
        <p:spPr>
          <a:xfrm>
            <a:off x="1694986" y="6522596"/>
            <a:ext cx="10179205" cy="276999"/>
          </a:xfrm>
          <a:prstGeom prst="rect">
            <a:avLst/>
          </a:prstGeom>
          <a:noFill/>
        </p:spPr>
        <p:txBody>
          <a:bodyPr wrap="square" rtlCol="0">
            <a:spAutoFit/>
          </a:bodyPr>
          <a:lstStyle/>
          <a:p>
            <a:r>
              <a:rPr lang="en-US" sz="1200" dirty="0"/>
              <a:t>(Systematic Review on Local Ancestor Inference From a Mathematical and Algorithmic </a:t>
            </a:r>
            <a:r>
              <a:rPr lang="en-US" sz="1200" dirty="0" smtClean="0"/>
              <a:t>Perspective; Wu, Liu, Zhao, 2021, Front. Genet.)</a:t>
            </a:r>
            <a:endParaRPr lang="en-US" sz="1200" dirty="0"/>
          </a:p>
        </p:txBody>
      </p:sp>
      <p:sp>
        <p:nvSpPr>
          <p:cNvPr id="9" name="Rectangle 8"/>
          <p:cNvSpPr/>
          <p:nvPr/>
        </p:nvSpPr>
        <p:spPr>
          <a:xfrm>
            <a:off x="564643" y="4635500"/>
            <a:ext cx="10706763" cy="279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687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ancestry inference – RFMix2</a:t>
            </a:r>
            <a:endParaRPr lang="en-US" dirty="0"/>
          </a:p>
        </p:txBody>
      </p:sp>
      <p:sp>
        <p:nvSpPr>
          <p:cNvPr id="5" name="Rectangle 4"/>
          <p:cNvSpPr/>
          <p:nvPr/>
        </p:nvSpPr>
        <p:spPr>
          <a:xfrm>
            <a:off x="1483113" y="3267307"/>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389737" y="1235050"/>
            <a:ext cx="3915563" cy="4775528"/>
          </a:xfrm>
        </p:spPr>
        <p:txBody>
          <a:bodyPr>
            <a:normAutofit fontScale="92500"/>
          </a:bodyPr>
          <a:lstStyle/>
          <a:p>
            <a:pPr marL="514350" indent="-514350">
              <a:buFont typeface="+mj-lt"/>
              <a:buAutoNum type="arabicPeriod"/>
            </a:pPr>
            <a:r>
              <a:rPr lang="en-US" dirty="0" smtClean="0"/>
              <a:t>Chr. divided into windows based on genetic dist.</a:t>
            </a:r>
          </a:p>
          <a:p>
            <a:pPr marL="514350" indent="-514350">
              <a:buFont typeface="+mj-lt"/>
              <a:buAutoNum type="arabicPeriod"/>
            </a:pPr>
            <a:endParaRPr lang="en-US" dirty="0" smtClean="0"/>
          </a:p>
          <a:p>
            <a:pPr marL="514350" indent="-514350">
              <a:buFont typeface="+mj-lt"/>
              <a:buAutoNum type="arabicPeriod"/>
            </a:pPr>
            <a:r>
              <a:rPr lang="en-US" dirty="0" smtClean="0"/>
              <a:t>RF is trained to distinguish ancestry</a:t>
            </a:r>
          </a:p>
          <a:p>
            <a:pPr marL="514350" indent="-514350">
              <a:buFont typeface="+mj-lt"/>
              <a:buAutoNum type="arabicPeriod"/>
            </a:pPr>
            <a:endParaRPr lang="en-US" dirty="0" smtClean="0"/>
          </a:p>
          <a:p>
            <a:pPr marL="514350" indent="-514350">
              <a:buFont typeface="+mj-lt"/>
              <a:buAutoNum type="arabicPeriod"/>
            </a:pPr>
            <a:r>
              <a:rPr lang="en-US" dirty="0" smtClean="0"/>
              <a:t>Predict new admixed chromosome</a:t>
            </a:r>
            <a:endParaRPr lang="en-US" dirty="0"/>
          </a:p>
        </p:txBody>
      </p:sp>
      <p:pic>
        <p:nvPicPr>
          <p:cNvPr id="7" name="Picture 6"/>
          <p:cNvPicPr>
            <a:picLocks noChangeAspect="1"/>
          </p:cNvPicPr>
          <p:nvPr/>
        </p:nvPicPr>
        <p:blipFill>
          <a:blip r:embed="rId2"/>
          <a:stretch>
            <a:fillRect/>
          </a:stretch>
        </p:blipFill>
        <p:spPr>
          <a:xfrm>
            <a:off x="4824451" y="1235050"/>
            <a:ext cx="6880301" cy="5262206"/>
          </a:xfrm>
          <a:prstGeom prst="rect">
            <a:avLst/>
          </a:prstGeom>
        </p:spPr>
      </p:pic>
    </p:spTree>
    <p:extLst>
      <p:ext uri="{BB962C8B-B14F-4D97-AF65-F5344CB8AC3E}">
        <p14:creationId xmlns:p14="http://schemas.microsoft.com/office/powerpoint/2010/main" val="2030134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0633" y="303720"/>
            <a:ext cx="5177816" cy="2896680"/>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667" y="363946"/>
            <a:ext cx="1820491" cy="1817647"/>
          </a:xfrm>
          <a:prstGeom prst="rect">
            <a:avLst/>
          </a:prstGeom>
        </p:spPr>
      </p:pic>
      <p:sp>
        <p:nvSpPr>
          <p:cNvPr id="4" name="TextBox 3"/>
          <p:cNvSpPr txBox="1"/>
          <p:nvPr/>
        </p:nvSpPr>
        <p:spPr>
          <a:xfrm>
            <a:off x="6308084" y="2277070"/>
            <a:ext cx="4921195" cy="923330"/>
          </a:xfrm>
          <a:prstGeom prst="rect">
            <a:avLst/>
          </a:prstGeom>
          <a:noFill/>
        </p:spPr>
        <p:txBody>
          <a:bodyPr wrap="square" rtlCol="0">
            <a:spAutoFit/>
          </a:bodyPr>
          <a:lstStyle/>
          <a:p>
            <a:r>
              <a:rPr lang="en-US" dirty="0" smtClean="0"/>
              <a:t>“</a:t>
            </a:r>
            <a:r>
              <a:rPr lang="en-US" dirty="0"/>
              <a:t>Stanley Center Primer: An Introduction to GWAS + ancestry-specific gene discovery with </a:t>
            </a:r>
            <a:r>
              <a:rPr lang="en-US" dirty="0" smtClean="0"/>
              <a:t>Tractor” </a:t>
            </a:r>
            <a:r>
              <a:rPr lang="en-US" b="1" dirty="0" smtClean="0"/>
              <a:t>Oct 6, 2020</a:t>
            </a:r>
            <a:endParaRPr lang="en-US" b="1" dirty="0"/>
          </a:p>
        </p:txBody>
      </p:sp>
      <p:pic>
        <p:nvPicPr>
          <p:cNvPr id="7" name="Picture 6"/>
          <p:cNvPicPr>
            <a:picLocks noChangeAspect="1"/>
          </p:cNvPicPr>
          <p:nvPr/>
        </p:nvPicPr>
        <p:blipFill>
          <a:blip r:embed="rId5"/>
          <a:stretch>
            <a:fillRect/>
          </a:stretch>
        </p:blipFill>
        <p:spPr>
          <a:xfrm>
            <a:off x="510633" y="3551748"/>
            <a:ext cx="5177816" cy="2795535"/>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6479328" y="3551748"/>
            <a:ext cx="1478002" cy="1944421"/>
          </a:xfrm>
          <a:prstGeom prst="rect">
            <a:avLst/>
          </a:prstGeom>
        </p:spPr>
      </p:pic>
      <p:sp>
        <p:nvSpPr>
          <p:cNvPr id="9" name="TextBox 8"/>
          <p:cNvSpPr txBox="1"/>
          <p:nvPr/>
        </p:nvSpPr>
        <p:spPr>
          <a:xfrm>
            <a:off x="6479328" y="5597913"/>
            <a:ext cx="5474779" cy="923330"/>
          </a:xfrm>
          <a:prstGeom prst="rect">
            <a:avLst/>
          </a:prstGeom>
          <a:noFill/>
        </p:spPr>
        <p:txBody>
          <a:bodyPr wrap="square" rtlCol="0">
            <a:spAutoFit/>
          </a:bodyPr>
          <a:lstStyle/>
          <a:p>
            <a:r>
              <a:rPr lang="en-US" dirty="0" smtClean="0"/>
              <a:t>“</a:t>
            </a:r>
            <a:r>
              <a:rPr lang="en-US" dirty="0"/>
              <a:t>John </a:t>
            </a:r>
            <a:r>
              <a:rPr lang="en-US" dirty="0" err="1"/>
              <a:t>Novembre</a:t>
            </a:r>
            <a:r>
              <a:rPr lang="en-US" dirty="0"/>
              <a:t> - Methods for the analysis of population structure and </a:t>
            </a:r>
            <a:r>
              <a:rPr lang="en-US" dirty="0" smtClean="0"/>
              <a:t>admixture”</a:t>
            </a:r>
          </a:p>
          <a:p>
            <a:r>
              <a:rPr lang="en-US" b="1" dirty="0" smtClean="0"/>
              <a:t>Feb 15, 2014</a:t>
            </a:r>
            <a:endParaRPr lang="en-US" b="1" dirty="0"/>
          </a:p>
        </p:txBody>
      </p:sp>
      <p:pic>
        <p:nvPicPr>
          <p:cNvPr id="10" name="Picture 9"/>
          <p:cNvPicPr>
            <a:picLocks noChangeAspect="1"/>
          </p:cNvPicPr>
          <p:nvPr/>
        </p:nvPicPr>
        <p:blipFill>
          <a:blip r:embed="rId7"/>
          <a:stretch>
            <a:fillRect/>
          </a:stretch>
        </p:blipFill>
        <p:spPr>
          <a:xfrm>
            <a:off x="10642091" y="125092"/>
            <a:ext cx="1312016" cy="477708"/>
          </a:xfrm>
          <a:prstGeom prst="rect">
            <a:avLst/>
          </a:prstGeom>
        </p:spPr>
      </p:pic>
    </p:spTree>
    <p:extLst>
      <p:ext uri="{BB962C8B-B14F-4D97-AF65-F5344CB8AC3E}">
        <p14:creationId xmlns:p14="http://schemas.microsoft.com/office/powerpoint/2010/main" val="2656635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30" b="1"/>
          <a:stretch/>
        </p:blipFill>
        <p:spPr>
          <a:xfrm>
            <a:off x="498475" y="431799"/>
            <a:ext cx="6038850" cy="3235325"/>
          </a:xfrm>
          <a:prstGeom prst="rect">
            <a:avLst/>
          </a:prstGeom>
        </p:spPr>
      </p:pic>
      <p:pic>
        <p:nvPicPr>
          <p:cNvPr id="5" name="Picture 4"/>
          <p:cNvPicPr>
            <a:picLocks noChangeAspect="1"/>
          </p:cNvPicPr>
          <p:nvPr/>
        </p:nvPicPr>
        <p:blipFill>
          <a:blip r:embed="rId3"/>
          <a:stretch>
            <a:fillRect/>
          </a:stretch>
        </p:blipFill>
        <p:spPr>
          <a:xfrm>
            <a:off x="5427662" y="2963862"/>
            <a:ext cx="6315075" cy="3800475"/>
          </a:xfrm>
          <a:prstGeom prst="rect">
            <a:avLst/>
          </a:prstGeom>
        </p:spPr>
      </p:pic>
      <p:sp>
        <p:nvSpPr>
          <p:cNvPr id="6" name="TextBox 5"/>
          <p:cNvSpPr txBox="1"/>
          <p:nvPr/>
        </p:nvSpPr>
        <p:spPr>
          <a:xfrm>
            <a:off x="9525000" y="1909186"/>
            <a:ext cx="2933700" cy="584775"/>
          </a:xfrm>
          <a:prstGeom prst="rect">
            <a:avLst/>
          </a:prstGeom>
          <a:noFill/>
        </p:spPr>
        <p:txBody>
          <a:bodyPr wrap="square" rtlCol="0">
            <a:spAutoFit/>
          </a:bodyPr>
          <a:lstStyle/>
          <a:p>
            <a:r>
              <a:rPr lang="en-US" sz="3200" dirty="0" smtClean="0"/>
              <a:t>Recovered</a:t>
            </a:r>
            <a:endParaRPr lang="en-US" sz="3200" dirty="0"/>
          </a:p>
        </p:txBody>
      </p:sp>
      <p:sp>
        <p:nvSpPr>
          <p:cNvPr id="7" name="Down Arrow 6"/>
          <p:cNvSpPr/>
          <p:nvPr/>
        </p:nvSpPr>
        <p:spPr>
          <a:xfrm>
            <a:off x="10471150" y="2493961"/>
            <a:ext cx="520700" cy="584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35800" y="431799"/>
            <a:ext cx="3771900" cy="584775"/>
          </a:xfrm>
          <a:prstGeom prst="rect">
            <a:avLst/>
          </a:prstGeom>
          <a:noFill/>
        </p:spPr>
        <p:txBody>
          <a:bodyPr wrap="square" rtlCol="0">
            <a:spAutoFit/>
          </a:bodyPr>
          <a:lstStyle/>
          <a:p>
            <a:r>
              <a:rPr lang="en-US" sz="3200" dirty="0" smtClean="0"/>
              <a:t>With phasing errors</a:t>
            </a:r>
            <a:endParaRPr lang="en-US" sz="3200" dirty="0"/>
          </a:p>
        </p:txBody>
      </p:sp>
      <p:sp>
        <p:nvSpPr>
          <p:cNvPr id="10" name="Down Arrow 9"/>
          <p:cNvSpPr/>
          <p:nvPr/>
        </p:nvSpPr>
        <p:spPr>
          <a:xfrm rot="5400000">
            <a:off x="6068217" y="298228"/>
            <a:ext cx="540548" cy="89614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6745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Recover tract lengths</a:t>
            </a:r>
            <a:endParaRPr lang="en-US" dirty="0"/>
          </a:p>
        </p:txBody>
      </p:sp>
      <p:sp>
        <p:nvSpPr>
          <p:cNvPr id="6" name="Content Placeholder 5"/>
          <p:cNvSpPr>
            <a:spLocks noGrp="1"/>
          </p:cNvSpPr>
          <p:nvPr>
            <p:ph idx="1"/>
          </p:nvPr>
        </p:nvSpPr>
        <p:spPr>
          <a:xfrm>
            <a:off x="389737" y="1235050"/>
            <a:ext cx="11229550" cy="4775528"/>
          </a:xfrm>
        </p:spPr>
        <p:txBody>
          <a:bodyPr>
            <a:normAutofit lnSpcReduction="10000"/>
          </a:bodyPr>
          <a:lstStyle/>
          <a:p>
            <a:r>
              <a:rPr lang="en-US" dirty="0" smtClean="0"/>
              <a:t>Authors wanted to address the issue of phasing error, which can disrupt tracts in local ancestry inference.</a:t>
            </a:r>
            <a:br>
              <a:rPr lang="en-US" dirty="0" smtClean="0"/>
            </a:br>
            <a:endParaRPr lang="en-US" dirty="0" smtClean="0"/>
          </a:p>
          <a:p>
            <a:r>
              <a:rPr lang="en-US" dirty="0" smtClean="0"/>
              <a:t>Modelled expected distribution of EUR tracts within AA individuals as a Poisson process; time until recombination disrupts a tract.</a:t>
            </a:r>
          </a:p>
          <a:p>
            <a:endParaRPr lang="en-US" dirty="0"/>
          </a:p>
          <a:p>
            <a:r>
              <a:rPr lang="en-US" dirty="0" smtClean="0">
                <a:solidFill>
                  <a:srgbClr val="C00000"/>
                </a:solidFill>
              </a:rPr>
              <a:t>“Tractor </a:t>
            </a:r>
            <a:r>
              <a:rPr lang="en-US" dirty="0">
                <a:solidFill>
                  <a:srgbClr val="C00000"/>
                </a:solidFill>
              </a:rPr>
              <a:t>detects and fixes phase switches, which we define </a:t>
            </a:r>
            <a:r>
              <a:rPr lang="en-US" dirty="0" smtClean="0">
                <a:solidFill>
                  <a:srgbClr val="C00000"/>
                </a:solidFill>
              </a:rPr>
              <a:t>as a </a:t>
            </a:r>
            <a:r>
              <a:rPr lang="en-US" dirty="0">
                <a:solidFill>
                  <a:srgbClr val="C00000"/>
                </a:solidFill>
              </a:rPr>
              <a:t>swap of ancestry across a chromosome within a 1-cM window at a region </a:t>
            </a:r>
            <a:r>
              <a:rPr lang="en-US" dirty="0" smtClean="0">
                <a:solidFill>
                  <a:srgbClr val="C00000"/>
                </a:solidFill>
              </a:rPr>
              <a:t>with heterozygous </a:t>
            </a:r>
            <a:r>
              <a:rPr lang="en-US" dirty="0">
                <a:solidFill>
                  <a:srgbClr val="C00000"/>
                </a:solidFill>
              </a:rPr>
              <a:t>ancestry dosage, using local ancestry</a:t>
            </a:r>
            <a:r>
              <a:rPr lang="en-US" dirty="0" smtClean="0">
                <a:solidFill>
                  <a:srgbClr val="C00000"/>
                </a:solidFill>
              </a:rPr>
              <a:t>.” </a:t>
            </a:r>
            <a:endParaRPr lang="en-US" dirty="0">
              <a:solidFill>
                <a:srgbClr val="C00000"/>
              </a:solidFill>
            </a:endParaRPr>
          </a:p>
        </p:txBody>
      </p:sp>
    </p:spTree>
    <p:extLst>
      <p:ext uri="{BB962C8B-B14F-4D97-AF65-F5344CB8AC3E}">
        <p14:creationId xmlns:p14="http://schemas.microsoft.com/office/powerpoint/2010/main" val="4184511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https://github.com/Atkinson-Lab/Post-QC</a:t>
            </a:r>
          </a:p>
        </p:txBody>
      </p:sp>
      <p:pic>
        <p:nvPicPr>
          <p:cNvPr id="4" name="Picture 3"/>
          <p:cNvPicPr>
            <a:picLocks noChangeAspect="1"/>
          </p:cNvPicPr>
          <p:nvPr/>
        </p:nvPicPr>
        <p:blipFill>
          <a:blip r:embed="rId2"/>
          <a:stretch>
            <a:fillRect/>
          </a:stretch>
        </p:blipFill>
        <p:spPr>
          <a:xfrm>
            <a:off x="498050" y="1498600"/>
            <a:ext cx="11197441" cy="4775199"/>
          </a:xfrm>
          <a:prstGeom prst="rect">
            <a:avLst/>
          </a:prstGeom>
        </p:spPr>
      </p:pic>
    </p:spTree>
    <p:extLst>
      <p:ext uri="{BB962C8B-B14F-4D97-AF65-F5344CB8AC3E}">
        <p14:creationId xmlns:p14="http://schemas.microsoft.com/office/powerpoint/2010/main" val="2207524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Tractor – association test</a:t>
            </a:r>
            <a:endParaRPr lang="en-US" dirty="0"/>
          </a:p>
        </p:txBody>
      </p:sp>
      <p:sp>
        <p:nvSpPr>
          <p:cNvPr id="3" name="Content Placeholder 2"/>
          <p:cNvSpPr>
            <a:spLocks noGrp="1"/>
          </p:cNvSpPr>
          <p:nvPr>
            <p:ph idx="1"/>
          </p:nvPr>
        </p:nvSpPr>
        <p:spPr>
          <a:xfrm>
            <a:off x="501249" y="1179294"/>
            <a:ext cx="11229550" cy="4775528"/>
          </a:xfrm>
        </p:spPr>
        <p:txBody>
          <a:bodyPr/>
          <a:lstStyle/>
          <a:p>
            <a:r>
              <a:rPr lang="en-US" dirty="0" smtClean="0"/>
              <a:t>Requires prior estimation of LAI (but is robust to varying quality)</a:t>
            </a:r>
          </a:p>
          <a:p>
            <a:r>
              <a:rPr lang="en-US" dirty="0" smtClean="0"/>
              <a:t>Uses regression framework for ancestry-specific effects</a:t>
            </a:r>
            <a:endParaRPr lang="en-US" dirty="0"/>
          </a:p>
        </p:txBody>
      </p:sp>
      <p:pic>
        <p:nvPicPr>
          <p:cNvPr id="4" name="Picture 3"/>
          <p:cNvPicPr>
            <a:picLocks noChangeAspect="1"/>
          </p:cNvPicPr>
          <p:nvPr/>
        </p:nvPicPr>
        <p:blipFill>
          <a:blip r:embed="rId3"/>
          <a:stretch>
            <a:fillRect/>
          </a:stretch>
        </p:blipFill>
        <p:spPr>
          <a:xfrm>
            <a:off x="1171504" y="2681238"/>
            <a:ext cx="9666016" cy="3807377"/>
          </a:xfrm>
          <a:prstGeom prst="rect">
            <a:avLst/>
          </a:prstGeom>
        </p:spPr>
      </p:pic>
      <p:sp>
        <p:nvSpPr>
          <p:cNvPr id="5" name="Rectangle 4"/>
          <p:cNvSpPr/>
          <p:nvPr/>
        </p:nvSpPr>
        <p:spPr>
          <a:xfrm>
            <a:off x="1483113" y="3267307"/>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2741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Improved statistical power</a:t>
            </a:r>
            <a:endParaRPr lang="en-US" dirty="0"/>
          </a:p>
        </p:txBody>
      </p:sp>
      <p:pic>
        <p:nvPicPr>
          <p:cNvPr id="4" name="Picture 3"/>
          <p:cNvPicPr>
            <a:picLocks noChangeAspect="1"/>
          </p:cNvPicPr>
          <p:nvPr/>
        </p:nvPicPr>
        <p:blipFill>
          <a:blip r:embed="rId2"/>
          <a:stretch>
            <a:fillRect/>
          </a:stretch>
        </p:blipFill>
        <p:spPr>
          <a:xfrm>
            <a:off x="579013" y="1581952"/>
            <a:ext cx="9837737" cy="4523572"/>
          </a:xfrm>
          <a:prstGeom prst="rect">
            <a:avLst/>
          </a:prstGeom>
        </p:spPr>
      </p:pic>
    </p:spTree>
    <p:extLst>
      <p:ext uri="{BB962C8B-B14F-4D97-AF65-F5344CB8AC3E}">
        <p14:creationId xmlns:p14="http://schemas.microsoft.com/office/powerpoint/2010/main" val="34900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Improved statistical power</a:t>
            </a:r>
          </a:p>
        </p:txBody>
      </p:sp>
      <p:sp>
        <p:nvSpPr>
          <p:cNvPr id="5" name="Rectangle 4"/>
          <p:cNvSpPr/>
          <p:nvPr/>
        </p:nvSpPr>
        <p:spPr>
          <a:xfrm>
            <a:off x="1483113" y="3267307"/>
            <a:ext cx="1293541" cy="22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932986" y="2017209"/>
            <a:ext cx="10058400" cy="3448050"/>
          </a:xfrm>
          <a:prstGeom prst="rect">
            <a:avLst/>
          </a:prstGeom>
        </p:spPr>
      </p:pic>
      <p:pic>
        <p:nvPicPr>
          <p:cNvPr id="9" name="Picture 8"/>
          <p:cNvPicPr>
            <a:picLocks noChangeAspect="1"/>
          </p:cNvPicPr>
          <p:nvPr/>
        </p:nvPicPr>
        <p:blipFill>
          <a:blip r:embed="rId3"/>
          <a:stretch>
            <a:fillRect/>
          </a:stretch>
        </p:blipFill>
        <p:spPr>
          <a:xfrm>
            <a:off x="3490099" y="5227134"/>
            <a:ext cx="5657850" cy="476250"/>
          </a:xfrm>
          <a:prstGeom prst="rect">
            <a:avLst/>
          </a:prstGeom>
        </p:spPr>
      </p:pic>
      <p:sp>
        <p:nvSpPr>
          <p:cNvPr id="10" name="TextBox 9"/>
          <p:cNvSpPr txBox="1"/>
          <p:nvPr/>
        </p:nvSpPr>
        <p:spPr>
          <a:xfrm>
            <a:off x="2274849" y="1721973"/>
            <a:ext cx="4204010" cy="369332"/>
          </a:xfrm>
          <a:prstGeom prst="rect">
            <a:avLst/>
          </a:prstGeom>
          <a:noFill/>
        </p:spPr>
        <p:txBody>
          <a:bodyPr wrap="square" rtlCol="0">
            <a:spAutoFit/>
          </a:bodyPr>
          <a:lstStyle/>
          <a:p>
            <a:r>
              <a:rPr lang="en-US" dirty="0" smtClean="0"/>
              <a:t>Admixture 50/50</a:t>
            </a:r>
            <a:endParaRPr lang="en-US" dirty="0"/>
          </a:p>
        </p:txBody>
      </p:sp>
      <p:sp>
        <p:nvSpPr>
          <p:cNvPr id="11" name="TextBox 10"/>
          <p:cNvSpPr txBox="1"/>
          <p:nvPr/>
        </p:nvSpPr>
        <p:spPr>
          <a:xfrm>
            <a:off x="6787376" y="1583474"/>
            <a:ext cx="4204010" cy="646331"/>
          </a:xfrm>
          <a:prstGeom prst="rect">
            <a:avLst/>
          </a:prstGeom>
          <a:noFill/>
        </p:spPr>
        <p:txBody>
          <a:bodyPr wrap="square" rtlCol="0">
            <a:spAutoFit/>
          </a:bodyPr>
          <a:lstStyle/>
          <a:p>
            <a:r>
              <a:rPr lang="en-US" dirty="0" smtClean="0"/>
              <a:t>Effect only present in minority sample (here EUR)</a:t>
            </a:r>
            <a:endParaRPr lang="en-US" dirty="0"/>
          </a:p>
        </p:txBody>
      </p:sp>
    </p:spTree>
    <p:extLst>
      <p:ext uri="{BB962C8B-B14F-4D97-AF65-F5344CB8AC3E}">
        <p14:creationId xmlns:p14="http://schemas.microsoft.com/office/powerpoint/2010/main" val="1022440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Improved statistical power</a:t>
            </a:r>
          </a:p>
        </p:txBody>
      </p:sp>
      <p:pic>
        <p:nvPicPr>
          <p:cNvPr id="4" name="Picture 3"/>
          <p:cNvPicPr>
            <a:picLocks noChangeAspect="1"/>
          </p:cNvPicPr>
          <p:nvPr/>
        </p:nvPicPr>
        <p:blipFill>
          <a:blip r:embed="rId2"/>
          <a:stretch>
            <a:fillRect/>
          </a:stretch>
        </p:blipFill>
        <p:spPr>
          <a:xfrm>
            <a:off x="1834492" y="1081485"/>
            <a:ext cx="8116386" cy="5598094"/>
          </a:xfrm>
          <a:prstGeom prst="rect">
            <a:avLst/>
          </a:prstGeom>
        </p:spPr>
      </p:pic>
    </p:spTree>
    <p:extLst>
      <p:ext uri="{BB962C8B-B14F-4D97-AF65-F5344CB8AC3E}">
        <p14:creationId xmlns:p14="http://schemas.microsoft.com/office/powerpoint/2010/main" val="40180653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major power loss when all </a:t>
            </a:r>
            <a:r>
              <a:rPr lang="en-US" dirty="0" err="1" smtClean="0"/>
              <a:t>params</a:t>
            </a:r>
            <a:r>
              <a:rPr lang="en-US" dirty="0" smtClean="0"/>
              <a:t> equal</a:t>
            </a:r>
            <a:endParaRPr lang="en-US" dirty="0"/>
          </a:p>
        </p:txBody>
      </p:sp>
      <p:pic>
        <p:nvPicPr>
          <p:cNvPr id="4" name="Picture 3"/>
          <p:cNvPicPr>
            <a:picLocks noChangeAspect="1"/>
          </p:cNvPicPr>
          <p:nvPr/>
        </p:nvPicPr>
        <p:blipFill>
          <a:blip r:embed="rId2"/>
          <a:stretch>
            <a:fillRect/>
          </a:stretch>
        </p:blipFill>
        <p:spPr>
          <a:xfrm>
            <a:off x="1287462" y="1181379"/>
            <a:ext cx="8745537" cy="5228946"/>
          </a:xfrm>
          <a:prstGeom prst="rect">
            <a:avLst/>
          </a:prstGeom>
        </p:spPr>
      </p:pic>
    </p:spTree>
    <p:extLst>
      <p:ext uri="{BB962C8B-B14F-4D97-AF65-F5344CB8AC3E}">
        <p14:creationId xmlns:p14="http://schemas.microsoft.com/office/powerpoint/2010/main" val="23675547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79" y="0"/>
            <a:ext cx="9442590" cy="6375699"/>
          </a:xfrm>
          <a:prstGeom prst="rect">
            <a:avLst/>
          </a:prstGeom>
        </p:spPr>
      </p:pic>
      <p:sp>
        <p:nvSpPr>
          <p:cNvPr id="2" name="TextBox 1"/>
          <p:cNvSpPr txBox="1"/>
          <p:nvPr/>
        </p:nvSpPr>
        <p:spPr>
          <a:xfrm>
            <a:off x="25479" y="2082759"/>
            <a:ext cx="2489200" cy="2031325"/>
          </a:xfrm>
          <a:prstGeom prst="rect">
            <a:avLst/>
          </a:prstGeom>
          <a:noFill/>
        </p:spPr>
        <p:txBody>
          <a:bodyPr wrap="square" rtlCol="0">
            <a:spAutoFit/>
          </a:bodyPr>
          <a:lstStyle/>
          <a:p>
            <a:r>
              <a:rPr lang="en-US" b="1" dirty="0" smtClean="0"/>
              <a:t>Total cholesterol</a:t>
            </a:r>
          </a:p>
          <a:p>
            <a:endParaRPr lang="en-US" dirty="0"/>
          </a:p>
          <a:p>
            <a:r>
              <a:rPr lang="en-US" dirty="0" smtClean="0"/>
              <a:t>UKB Pseudo-cohort</a:t>
            </a:r>
          </a:p>
          <a:p>
            <a:endParaRPr lang="en-US" dirty="0"/>
          </a:p>
          <a:p>
            <a:r>
              <a:rPr lang="en-US" dirty="0" smtClean="0"/>
              <a:t>4,309 2-way admixed African-European individuals</a:t>
            </a:r>
            <a:endParaRPr lang="en-US" dirty="0"/>
          </a:p>
        </p:txBody>
      </p:sp>
    </p:spTree>
    <p:extLst>
      <p:ext uri="{BB962C8B-B14F-4D97-AF65-F5344CB8AC3E}">
        <p14:creationId xmlns:p14="http://schemas.microsoft.com/office/powerpoint/2010/main" val="938784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GWAS – UK Biobank</a:t>
            </a:r>
            <a:endParaRPr lang="en-US" dirty="0"/>
          </a:p>
        </p:txBody>
      </p:sp>
      <p:pic>
        <p:nvPicPr>
          <p:cNvPr id="4" name="Picture 3"/>
          <p:cNvPicPr>
            <a:picLocks noChangeAspect="1"/>
          </p:cNvPicPr>
          <p:nvPr/>
        </p:nvPicPr>
        <p:blipFill>
          <a:blip r:embed="rId2"/>
          <a:stretch>
            <a:fillRect/>
          </a:stretch>
        </p:blipFill>
        <p:spPr>
          <a:xfrm>
            <a:off x="1698625" y="1315997"/>
            <a:ext cx="8715375" cy="5134015"/>
          </a:xfrm>
          <a:prstGeom prst="rect">
            <a:avLst/>
          </a:prstGeom>
        </p:spPr>
      </p:pic>
    </p:spTree>
    <p:extLst>
      <p:ext uri="{BB962C8B-B14F-4D97-AF65-F5344CB8AC3E}">
        <p14:creationId xmlns:p14="http://schemas.microsoft.com/office/powerpoint/2010/main" val="410197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6904" y="2313455"/>
            <a:ext cx="4921195" cy="646331"/>
          </a:xfrm>
          <a:prstGeom prst="rect">
            <a:avLst/>
          </a:prstGeom>
          <a:noFill/>
        </p:spPr>
        <p:txBody>
          <a:bodyPr wrap="square" rtlCol="0">
            <a:spAutoFit/>
          </a:bodyPr>
          <a:lstStyle/>
          <a:p>
            <a:r>
              <a:rPr lang="en-US" dirty="0" smtClean="0"/>
              <a:t>“</a:t>
            </a:r>
            <a:r>
              <a:rPr lang="en-US" dirty="0"/>
              <a:t>Population structure in GWAS (Lecture 5</a:t>
            </a:r>
            <a:r>
              <a:rPr lang="en-US" dirty="0" smtClean="0"/>
              <a:t>)”</a:t>
            </a:r>
          </a:p>
          <a:p>
            <a:r>
              <a:rPr lang="en-US" b="1" dirty="0" smtClean="0"/>
              <a:t>Sept 12, 2018</a:t>
            </a:r>
            <a:endParaRPr lang="en-US" b="1" dirty="0"/>
          </a:p>
        </p:txBody>
      </p:sp>
      <p:pic>
        <p:nvPicPr>
          <p:cNvPr id="10" name="Picture 9"/>
          <p:cNvPicPr>
            <a:picLocks noChangeAspect="1"/>
          </p:cNvPicPr>
          <p:nvPr/>
        </p:nvPicPr>
        <p:blipFill>
          <a:blip r:embed="rId3"/>
          <a:stretch>
            <a:fillRect/>
          </a:stretch>
        </p:blipFill>
        <p:spPr>
          <a:xfrm>
            <a:off x="10642091" y="125092"/>
            <a:ext cx="1312016" cy="477708"/>
          </a:xfrm>
          <a:prstGeom prst="rect">
            <a:avLst/>
          </a:prstGeom>
        </p:spPr>
      </p:pic>
      <p:pic>
        <p:nvPicPr>
          <p:cNvPr id="5" name="Picture 4"/>
          <p:cNvPicPr>
            <a:picLocks noChangeAspect="1"/>
          </p:cNvPicPr>
          <p:nvPr/>
        </p:nvPicPr>
        <p:blipFill>
          <a:blip r:embed="rId4"/>
          <a:stretch>
            <a:fillRect/>
          </a:stretch>
        </p:blipFill>
        <p:spPr>
          <a:xfrm>
            <a:off x="510633" y="311805"/>
            <a:ext cx="5177817" cy="2880509"/>
          </a:xfrm>
          <a:prstGeom prst="rect">
            <a:avLst/>
          </a:prstGeom>
          <a:ln>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3015" b="18736"/>
          <a:stretch/>
        </p:blipFill>
        <p:spPr>
          <a:xfrm>
            <a:off x="6384630" y="363946"/>
            <a:ext cx="1592337" cy="1883953"/>
          </a:xfrm>
          <a:prstGeom prst="rect">
            <a:avLst/>
          </a:prstGeom>
        </p:spPr>
      </p:pic>
      <p:pic>
        <p:nvPicPr>
          <p:cNvPr id="11" name="Picture 10"/>
          <p:cNvPicPr>
            <a:picLocks noChangeAspect="1"/>
          </p:cNvPicPr>
          <p:nvPr/>
        </p:nvPicPr>
        <p:blipFill>
          <a:blip r:embed="rId6"/>
          <a:stretch>
            <a:fillRect/>
          </a:stretch>
        </p:blipFill>
        <p:spPr>
          <a:xfrm>
            <a:off x="577569" y="3791605"/>
            <a:ext cx="5110881" cy="2880508"/>
          </a:xfrm>
          <a:prstGeom prst="rect">
            <a:avLst/>
          </a:prstGeom>
        </p:spPr>
      </p:pic>
      <p:sp>
        <p:nvSpPr>
          <p:cNvPr id="12" name="TextBox 11"/>
          <p:cNvSpPr txBox="1"/>
          <p:nvPr/>
        </p:nvSpPr>
        <p:spPr>
          <a:xfrm>
            <a:off x="6288004" y="5624491"/>
            <a:ext cx="5395996" cy="923330"/>
          </a:xfrm>
          <a:prstGeom prst="rect">
            <a:avLst/>
          </a:prstGeom>
          <a:noFill/>
        </p:spPr>
        <p:txBody>
          <a:bodyPr wrap="square" rtlCol="0">
            <a:spAutoFit/>
          </a:bodyPr>
          <a:lstStyle/>
          <a:p>
            <a:r>
              <a:rPr lang="en-US" dirty="0" smtClean="0"/>
              <a:t>“</a:t>
            </a:r>
            <a:r>
              <a:rPr lang="en-US" dirty="0"/>
              <a:t>Phasing and imputing repeat variants across the genome; Po-Ru </a:t>
            </a:r>
            <a:r>
              <a:rPr lang="en-US" dirty="0" err="1" smtClean="0"/>
              <a:t>Loh</a:t>
            </a:r>
            <a:r>
              <a:rPr lang="en-US" dirty="0" smtClean="0"/>
              <a:t>”</a:t>
            </a:r>
          </a:p>
          <a:p>
            <a:r>
              <a:rPr lang="en-US" b="1" dirty="0" smtClean="0"/>
              <a:t>May 3, 2019</a:t>
            </a:r>
            <a:endParaRPr lang="en-US" b="1" dirty="0"/>
          </a:p>
        </p:txBody>
      </p:sp>
      <p:pic>
        <p:nvPicPr>
          <p:cNvPr id="13" name="Picture 12"/>
          <p:cNvPicPr>
            <a:picLocks noChangeAspect="1"/>
          </p:cNvPicPr>
          <p:nvPr/>
        </p:nvPicPr>
        <p:blipFill rotWithShape="1">
          <a:blip r:embed="rId7"/>
          <a:srcRect b="15589"/>
          <a:stretch/>
        </p:blipFill>
        <p:spPr>
          <a:xfrm>
            <a:off x="6384630" y="3595587"/>
            <a:ext cx="1540944" cy="1963348"/>
          </a:xfrm>
          <a:prstGeom prst="rect">
            <a:avLst/>
          </a:prstGeom>
        </p:spPr>
      </p:pic>
    </p:spTree>
    <p:extLst>
      <p:ext uri="{BB962C8B-B14F-4D97-AF65-F5344CB8AC3E}">
        <p14:creationId xmlns:p14="http://schemas.microsoft.com/office/powerpoint/2010/main" val="1861105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Tractor GWAS – UK Biobank</a:t>
            </a:r>
            <a:endParaRPr lang="en-US" dirty="0"/>
          </a:p>
        </p:txBody>
      </p:sp>
      <p:pic>
        <p:nvPicPr>
          <p:cNvPr id="3" name="Picture 2"/>
          <p:cNvPicPr>
            <a:picLocks noChangeAspect="1"/>
          </p:cNvPicPr>
          <p:nvPr/>
        </p:nvPicPr>
        <p:blipFill>
          <a:blip r:embed="rId2"/>
          <a:stretch>
            <a:fillRect/>
          </a:stretch>
        </p:blipFill>
        <p:spPr>
          <a:xfrm>
            <a:off x="1551879" y="1206500"/>
            <a:ext cx="8979322" cy="5319713"/>
          </a:xfrm>
          <a:prstGeom prst="rect">
            <a:avLst/>
          </a:prstGeom>
        </p:spPr>
      </p:pic>
      <p:cxnSp>
        <p:nvCxnSpPr>
          <p:cNvPr id="7" name="Straight Arrow Connector 6"/>
          <p:cNvCxnSpPr/>
          <p:nvPr/>
        </p:nvCxnSpPr>
        <p:spPr>
          <a:xfrm>
            <a:off x="4978400" y="2336800"/>
            <a:ext cx="0" cy="698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354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Take-home messages</a:t>
            </a:r>
            <a:endParaRPr lang="en-US" dirty="0"/>
          </a:p>
        </p:txBody>
      </p:sp>
      <p:sp>
        <p:nvSpPr>
          <p:cNvPr id="3" name="Content Placeholder 2"/>
          <p:cNvSpPr>
            <a:spLocks noGrp="1"/>
          </p:cNvSpPr>
          <p:nvPr>
            <p:ph idx="1"/>
          </p:nvPr>
        </p:nvSpPr>
        <p:spPr>
          <a:xfrm>
            <a:off x="389736" y="1235049"/>
            <a:ext cx="11107171" cy="5232657"/>
          </a:xfrm>
        </p:spPr>
        <p:txBody>
          <a:bodyPr>
            <a:normAutofit fontScale="92500" lnSpcReduction="20000"/>
          </a:bodyPr>
          <a:lstStyle/>
          <a:p>
            <a:pPr marL="742950" indent="-742950">
              <a:buFont typeface="+mj-lt"/>
              <a:buAutoNum type="arabicPeriod"/>
            </a:pPr>
            <a:r>
              <a:rPr lang="en-US" sz="3600" dirty="0" smtClean="0"/>
              <a:t>Population stratification inflates false positives and reduces power of GWAS.</a:t>
            </a:r>
          </a:p>
          <a:p>
            <a:pPr marL="742950" indent="-742950">
              <a:buFont typeface="+mj-lt"/>
              <a:buAutoNum type="arabicPeriod"/>
            </a:pPr>
            <a:endParaRPr lang="en-US" sz="3600" dirty="0" smtClean="0"/>
          </a:p>
          <a:p>
            <a:pPr marL="742950" indent="-742950">
              <a:buFont typeface="+mj-lt"/>
              <a:buAutoNum type="arabicPeriod"/>
            </a:pPr>
            <a:r>
              <a:rPr lang="en-US" sz="3600" dirty="0" smtClean="0"/>
              <a:t>Controlling for global ancestry is not sufficient to avoid these pitfalls when admixed populations are being studied.</a:t>
            </a:r>
          </a:p>
          <a:p>
            <a:pPr marL="742950" indent="-742950">
              <a:buFont typeface="+mj-lt"/>
              <a:buAutoNum type="arabicPeriod"/>
            </a:pPr>
            <a:endParaRPr lang="en-US" sz="3600" dirty="0" smtClean="0"/>
          </a:p>
          <a:p>
            <a:pPr marL="742950" indent="-742950">
              <a:buFont typeface="+mj-lt"/>
              <a:buAutoNum type="arabicPeriod"/>
            </a:pPr>
            <a:r>
              <a:rPr lang="en-US" sz="3600" dirty="0" smtClean="0"/>
              <a:t>The tractor method uses local ancestry inference and improves upon existing methods for analyzing admixed groups – better </a:t>
            </a:r>
            <a:r>
              <a:rPr lang="en-US" sz="3600" b="1" dirty="0" smtClean="0"/>
              <a:t>power</a:t>
            </a:r>
            <a:r>
              <a:rPr lang="en-US" sz="3600" dirty="0" smtClean="0"/>
              <a:t> and better </a:t>
            </a:r>
            <a:r>
              <a:rPr lang="en-US" sz="3600" b="1" dirty="0" smtClean="0"/>
              <a:t>localization</a:t>
            </a:r>
            <a:r>
              <a:rPr lang="en-US" sz="3600" dirty="0" smtClean="0"/>
              <a:t>.</a:t>
            </a:r>
          </a:p>
          <a:p>
            <a:pPr marL="742950" indent="-742950">
              <a:buFont typeface="+mj-lt"/>
              <a:buAutoNum type="arabicPeriod"/>
            </a:pPr>
            <a:endParaRPr lang="en-US" sz="3600" dirty="0"/>
          </a:p>
          <a:p>
            <a:pPr marL="742950" indent="-742950">
              <a:buFont typeface="+mj-lt"/>
              <a:buAutoNum type="arabicPeriod"/>
            </a:pPr>
            <a:r>
              <a:rPr lang="en-US" sz="3600" dirty="0" smtClean="0"/>
              <a:t>No real caveats provided.</a:t>
            </a:r>
          </a:p>
          <a:p>
            <a:endParaRPr lang="en-US" dirty="0"/>
          </a:p>
        </p:txBody>
      </p:sp>
      <p:pic>
        <p:nvPicPr>
          <p:cNvPr id="4" name="Picture 3"/>
          <p:cNvPicPr>
            <a:picLocks noChangeAspect="1"/>
          </p:cNvPicPr>
          <p:nvPr/>
        </p:nvPicPr>
        <p:blipFill rotWithShape="1">
          <a:blip r:embed="rId2"/>
          <a:srcRect t="20930" b="30750"/>
          <a:stretch/>
        </p:blipFill>
        <p:spPr>
          <a:xfrm>
            <a:off x="6032501" y="5427168"/>
            <a:ext cx="1993900" cy="1040538"/>
          </a:xfrm>
          <a:prstGeom prst="rect">
            <a:avLst/>
          </a:prstGeom>
        </p:spPr>
      </p:pic>
    </p:spTree>
    <p:extLst>
      <p:ext uri="{BB962C8B-B14F-4D97-AF65-F5344CB8AC3E}">
        <p14:creationId xmlns:p14="http://schemas.microsoft.com/office/powerpoint/2010/main" val="1441134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1;p25"/>
          <p:cNvPicPr preferRelativeResize="0"/>
          <p:nvPr/>
        </p:nvPicPr>
        <p:blipFill>
          <a:blip r:embed="rId2">
            <a:alphaModFix/>
          </a:blip>
          <a:stretch>
            <a:fillRect/>
          </a:stretch>
        </p:blipFill>
        <p:spPr>
          <a:xfrm>
            <a:off x="5981051" y="560632"/>
            <a:ext cx="4051650" cy="1300000"/>
          </a:xfrm>
          <a:prstGeom prst="rect">
            <a:avLst/>
          </a:prstGeom>
          <a:noFill/>
          <a:ln>
            <a:noFill/>
          </a:ln>
        </p:spPr>
      </p:pic>
      <p:pic>
        <p:nvPicPr>
          <p:cNvPr id="8" name="Picture 7"/>
          <p:cNvPicPr>
            <a:picLocks noChangeAspect="1"/>
          </p:cNvPicPr>
          <p:nvPr/>
        </p:nvPicPr>
        <p:blipFill>
          <a:blip r:embed="rId3"/>
          <a:stretch>
            <a:fillRect/>
          </a:stretch>
        </p:blipFill>
        <p:spPr>
          <a:xfrm>
            <a:off x="2882984" y="2258532"/>
            <a:ext cx="8590008" cy="4340728"/>
          </a:xfrm>
          <a:prstGeom prst="rect">
            <a:avLst/>
          </a:prstGeom>
        </p:spPr>
      </p:pic>
      <p:pic>
        <p:nvPicPr>
          <p:cNvPr id="9" name="Picture 8"/>
          <p:cNvPicPr>
            <a:picLocks noChangeAspect="1"/>
          </p:cNvPicPr>
          <p:nvPr/>
        </p:nvPicPr>
        <p:blipFill>
          <a:blip r:embed="rId4"/>
          <a:stretch>
            <a:fillRect/>
          </a:stretch>
        </p:blipFill>
        <p:spPr>
          <a:xfrm>
            <a:off x="-289932" y="-760786"/>
            <a:ext cx="5259308" cy="4440688"/>
          </a:xfrm>
          <a:prstGeom prst="rect">
            <a:avLst/>
          </a:prstGeom>
        </p:spPr>
      </p:pic>
    </p:spTree>
    <p:extLst>
      <p:ext uri="{BB962C8B-B14F-4D97-AF65-F5344CB8AC3E}">
        <p14:creationId xmlns:p14="http://schemas.microsoft.com/office/powerpoint/2010/main" val="871606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2005874" cy="617100"/>
          </a:xfrm>
        </p:spPr>
        <p:txBody>
          <a:bodyPr>
            <a:normAutofit fontScale="90000"/>
          </a:bodyPr>
          <a:lstStyle/>
          <a:p>
            <a:r>
              <a:rPr lang="en-US" dirty="0" smtClean="0"/>
              <a:t>Accounting for local ancestry in genetic association</a:t>
            </a:r>
            <a:endParaRPr lang="en-US" dirty="0"/>
          </a:p>
        </p:txBody>
      </p:sp>
      <p:pic>
        <p:nvPicPr>
          <p:cNvPr id="7" name="Picture 6"/>
          <p:cNvPicPr>
            <a:picLocks noChangeAspect="1"/>
          </p:cNvPicPr>
          <p:nvPr/>
        </p:nvPicPr>
        <p:blipFill rotWithShape="1">
          <a:blip r:embed="rId3"/>
          <a:srcRect b="49736"/>
          <a:stretch/>
        </p:blipFill>
        <p:spPr>
          <a:xfrm>
            <a:off x="5280101" y="1929336"/>
            <a:ext cx="6665155" cy="3404663"/>
          </a:xfrm>
          <a:prstGeom prst="rect">
            <a:avLst/>
          </a:prstGeom>
        </p:spPr>
      </p:pic>
      <p:sp>
        <p:nvSpPr>
          <p:cNvPr id="9" name="TextBox 8"/>
          <p:cNvSpPr txBox="1"/>
          <p:nvPr/>
        </p:nvSpPr>
        <p:spPr>
          <a:xfrm>
            <a:off x="323385" y="1181406"/>
            <a:ext cx="4071985" cy="646331"/>
          </a:xfrm>
          <a:prstGeom prst="rect">
            <a:avLst/>
          </a:prstGeom>
          <a:noFill/>
        </p:spPr>
        <p:txBody>
          <a:bodyPr wrap="square" rtlCol="0">
            <a:spAutoFit/>
          </a:bodyPr>
          <a:lstStyle/>
          <a:p>
            <a:r>
              <a:rPr lang="en-US" sz="3600" b="1" dirty="0" err="1" smtClean="0"/>
              <a:t>AsaMap</a:t>
            </a:r>
            <a:endParaRPr lang="en-US" sz="2400" b="1" dirty="0"/>
          </a:p>
        </p:txBody>
      </p:sp>
      <p:sp>
        <p:nvSpPr>
          <p:cNvPr id="10" name="TextBox 9"/>
          <p:cNvSpPr txBox="1"/>
          <p:nvPr/>
        </p:nvSpPr>
        <p:spPr>
          <a:xfrm>
            <a:off x="323385" y="2357714"/>
            <a:ext cx="4583151" cy="3970318"/>
          </a:xfrm>
          <a:prstGeom prst="rect">
            <a:avLst/>
          </a:prstGeom>
          <a:noFill/>
        </p:spPr>
        <p:txBody>
          <a:bodyPr wrap="square" rtlCol="0">
            <a:spAutoFit/>
          </a:bodyPr>
          <a:lstStyle/>
          <a:p>
            <a:r>
              <a:rPr lang="en-US" sz="2800" dirty="0" smtClean="0"/>
              <a:t>No prior local ancestry estimation is required.</a:t>
            </a:r>
          </a:p>
          <a:p>
            <a:endParaRPr lang="en-US" sz="2800" dirty="0"/>
          </a:p>
          <a:p>
            <a:r>
              <a:rPr lang="en-US" sz="2800" dirty="0" smtClean="0"/>
              <a:t>Generates ancestry-specific SNP effect sizes.</a:t>
            </a:r>
          </a:p>
          <a:p>
            <a:endParaRPr lang="en-US" sz="2800" dirty="0"/>
          </a:p>
          <a:p>
            <a:r>
              <a:rPr lang="en-US" sz="2800" dirty="0" smtClean="0"/>
              <a:t>Does not map admixture, just tests association with phenotype</a:t>
            </a:r>
            <a:endParaRPr lang="en-US" sz="2800" dirty="0"/>
          </a:p>
        </p:txBody>
      </p:sp>
      <p:sp>
        <p:nvSpPr>
          <p:cNvPr id="12" name="TextBox 11"/>
          <p:cNvSpPr txBox="1"/>
          <p:nvPr/>
        </p:nvSpPr>
        <p:spPr>
          <a:xfrm>
            <a:off x="10101215" y="6477298"/>
            <a:ext cx="3780263" cy="276999"/>
          </a:xfrm>
          <a:prstGeom prst="rect">
            <a:avLst/>
          </a:prstGeom>
          <a:noFill/>
        </p:spPr>
        <p:txBody>
          <a:bodyPr wrap="square" rtlCol="0">
            <a:spAutoFit/>
          </a:bodyPr>
          <a:lstStyle/>
          <a:p>
            <a:r>
              <a:rPr lang="en-US" sz="1200" dirty="0" smtClean="0"/>
              <a:t>(</a:t>
            </a:r>
            <a:r>
              <a:rPr lang="en-US" sz="1200" dirty="0" err="1" smtClean="0"/>
              <a:t>Skotte</a:t>
            </a:r>
            <a:r>
              <a:rPr lang="en-US" sz="1200" dirty="0" smtClean="0"/>
              <a:t> et al., 2019, Genet Epi)</a:t>
            </a:r>
            <a:endParaRPr lang="en-US" sz="1200" dirty="0"/>
          </a:p>
        </p:txBody>
      </p:sp>
    </p:spTree>
    <p:extLst>
      <p:ext uri="{BB962C8B-B14F-4D97-AF65-F5344CB8AC3E}">
        <p14:creationId xmlns:p14="http://schemas.microsoft.com/office/powerpoint/2010/main" val="344537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2005874" cy="617100"/>
          </a:xfrm>
        </p:spPr>
        <p:txBody>
          <a:bodyPr>
            <a:normAutofit fontScale="90000"/>
          </a:bodyPr>
          <a:lstStyle/>
          <a:p>
            <a:r>
              <a:rPr lang="en-US" dirty="0" smtClean="0"/>
              <a:t>More </a:t>
            </a:r>
            <a:r>
              <a:rPr lang="en-US" dirty="0" err="1"/>
              <a:t>a</a:t>
            </a:r>
            <a:r>
              <a:rPr lang="en-US" dirty="0" err="1" smtClean="0"/>
              <a:t>saMap</a:t>
            </a:r>
            <a:endParaRPr lang="en-US" dirty="0"/>
          </a:p>
        </p:txBody>
      </p:sp>
      <p:sp>
        <p:nvSpPr>
          <p:cNvPr id="4" name="TextBox 3"/>
          <p:cNvSpPr txBox="1"/>
          <p:nvPr/>
        </p:nvSpPr>
        <p:spPr>
          <a:xfrm>
            <a:off x="223025" y="1149672"/>
            <a:ext cx="5018048" cy="369332"/>
          </a:xfrm>
          <a:prstGeom prst="rect">
            <a:avLst/>
          </a:prstGeom>
          <a:noFill/>
        </p:spPr>
        <p:txBody>
          <a:bodyPr wrap="square" rtlCol="0">
            <a:spAutoFit/>
          </a:bodyPr>
          <a:lstStyle/>
          <a:p>
            <a:r>
              <a:rPr lang="en-US" dirty="0" smtClean="0"/>
              <a:t>Likelihood function of measures (</a:t>
            </a:r>
            <a:r>
              <a:rPr lang="en-US" i="1" dirty="0" smtClean="0"/>
              <a:t>Y)</a:t>
            </a:r>
            <a:r>
              <a:rPr lang="en-US" dirty="0" smtClean="0"/>
              <a:t> =</a:t>
            </a:r>
            <a:endParaRPr lang="en-US" dirty="0"/>
          </a:p>
        </p:txBody>
      </p:sp>
      <p:sp>
        <p:nvSpPr>
          <p:cNvPr id="5" name="TextBox 4"/>
          <p:cNvSpPr txBox="1"/>
          <p:nvPr/>
        </p:nvSpPr>
        <p:spPr>
          <a:xfrm>
            <a:off x="6936058" y="1459307"/>
            <a:ext cx="4348975" cy="923330"/>
          </a:xfrm>
          <a:prstGeom prst="rect">
            <a:avLst/>
          </a:prstGeom>
          <a:noFill/>
        </p:spPr>
        <p:txBody>
          <a:bodyPr wrap="square" rtlCol="0">
            <a:spAutoFit/>
          </a:bodyPr>
          <a:lstStyle/>
          <a:p>
            <a:r>
              <a:rPr lang="en-US" i="1" dirty="0" smtClean="0"/>
              <a:t>G</a:t>
            </a:r>
            <a:r>
              <a:rPr lang="en-US" dirty="0" smtClean="0"/>
              <a:t> = (</a:t>
            </a:r>
            <a:r>
              <a:rPr lang="en-US" i="1" dirty="0" smtClean="0"/>
              <a:t>g</a:t>
            </a:r>
            <a:r>
              <a:rPr lang="en-US" baseline="-25000" dirty="0" smtClean="0"/>
              <a:t>1</a:t>
            </a:r>
            <a:r>
              <a:rPr lang="en-US" dirty="0" smtClean="0"/>
              <a:t>,</a:t>
            </a:r>
            <a:r>
              <a:rPr lang="en-US" i="1" dirty="0" smtClean="0"/>
              <a:t>g</a:t>
            </a:r>
            <a:r>
              <a:rPr lang="en-US" baseline="-25000" dirty="0" smtClean="0"/>
              <a:t>2</a:t>
            </a:r>
            <a:r>
              <a:rPr lang="en-US" dirty="0" smtClean="0"/>
              <a:t>,...,</a:t>
            </a:r>
            <a:r>
              <a:rPr lang="en-US" i="1" dirty="0" err="1" smtClean="0"/>
              <a:t>g</a:t>
            </a:r>
            <a:r>
              <a:rPr lang="en-US" baseline="-25000" dirty="0" err="1" smtClean="0"/>
              <a:t>N</a:t>
            </a:r>
            <a:r>
              <a:rPr lang="en-US" dirty="0" smtClean="0"/>
              <a:t>) ; 	genotype data</a:t>
            </a:r>
          </a:p>
          <a:p>
            <a:r>
              <a:rPr lang="en-US" i="1" dirty="0" smtClean="0"/>
              <a:t>Z</a:t>
            </a:r>
            <a:r>
              <a:rPr lang="en-US" dirty="0" smtClean="0"/>
              <a:t> = (</a:t>
            </a:r>
            <a:r>
              <a:rPr lang="en-US" i="1" dirty="0" smtClean="0"/>
              <a:t>z</a:t>
            </a:r>
            <a:r>
              <a:rPr lang="en-US" baseline="-25000" dirty="0" smtClean="0"/>
              <a:t>1</a:t>
            </a:r>
            <a:r>
              <a:rPr lang="en-US" dirty="0" smtClean="0"/>
              <a:t>,</a:t>
            </a:r>
            <a:r>
              <a:rPr lang="en-US" i="1" dirty="0" smtClean="0"/>
              <a:t>z</a:t>
            </a:r>
            <a:r>
              <a:rPr lang="en-US" baseline="-25000" dirty="0" smtClean="0"/>
              <a:t>2</a:t>
            </a:r>
            <a:r>
              <a:rPr lang="en-US" dirty="0" smtClean="0"/>
              <a:t>,...,</a:t>
            </a:r>
            <a:r>
              <a:rPr lang="en-US" i="1" dirty="0" err="1" smtClean="0"/>
              <a:t>z</a:t>
            </a:r>
            <a:r>
              <a:rPr lang="en-US" baseline="-25000" dirty="0" err="1" smtClean="0"/>
              <a:t>N</a:t>
            </a:r>
            <a:r>
              <a:rPr lang="en-US" dirty="0" smtClean="0"/>
              <a:t>) ; 	covariates</a:t>
            </a:r>
          </a:p>
          <a:p>
            <a:r>
              <a:rPr lang="en-US" dirty="0" smtClean="0"/>
              <a:t>s = allele state ;	(unobserved)</a:t>
            </a:r>
            <a:endParaRPr lang="en-US" dirty="0"/>
          </a:p>
        </p:txBody>
      </p:sp>
      <p:pic>
        <p:nvPicPr>
          <p:cNvPr id="12" name="Picture 11"/>
          <p:cNvPicPr>
            <a:picLocks noChangeAspect="1"/>
          </p:cNvPicPr>
          <p:nvPr/>
        </p:nvPicPr>
        <p:blipFill>
          <a:blip r:embed="rId3"/>
          <a:stretch>
            <a:fillRect/>
          </a:stretch>
        </p:blipFill>
        <p:spPr>
          <a:xfrm>
            <a:off x="104350" y="1539125"/>
            <a:ext cx="5381625" cy="1171575"/>
          </a:xfrm>
          <a:prstGeom prst="rect">
            <a:avLst/>
          </a:prstGeom>
        </p:spPr>
      </p:pic>
      <p:sp>
        <p:nvSpPr>
          <p:cNvPr id="15" name="TextBox 14"/>
          <p:cNvSpPr txBox="1"/>
          <p:nvPr/>
        </p:nvSpPr>
        <p:spPr>
          <a:xfrm>
            <a:off x="10101215" y="6477298"/>
            <a:ext cx="3780263" cy="276999"/>
          </a:xfrm>
          <a:prstGeom prst="rect">
            <a:avLst/>
          </a:prstGeom>
          <a:noFill/>
        </p:spPr>
        <p:txBody>
          <a:bodyPr wrap="square" rtlCol="0">
            <a:spAutoFit/>
          </a:bodyPr>
          <a:lstStyle/>
          <a:p>
            <a:r>
              <a:rPr lang="en-US" sz="1200" dirty="0" smtClean="0"/>
              <a:t>(</a:t>
            </a:r>
            <a:r>
              <a:rPr lang="en-US" sz="1200" dirty="0" err="1" smtClean="0"/>
              <a:t>Skotte</a:t>
            </a:r>
            <a:r>
              <a:rPr lang="en-US" sz="1200" dirty="0" smtClean="0"/>
              <a:t> et al., 2019, Genet Epi)</a:t>
            </a:r>
            <a:endParaRPr lang="en-US" sz="1200" dirty="0"/>
          </a:p>
        </p:txBody>
      </p:sp>
    </p:spTree>
    <p:extLst>
      <p:ext uri="{BB962C8B-B14F-4D97-AF65-F5344CB8AC3E}">
        <p14:creationId xmlns:p14="http://schemas.microsoft.com/office/powerpoint/2010/main" val="2419391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2005874" cy="617100"/>
          </a:xfrm>
        </p:spPr>
        <p:txBody>
          <a:bodyPr>
            <a:normAutofit fontScale="90000"/>
          </a:bodyPr>
          <a:lstStyle/>
          <a:p>
            <a:r>
              <a:rPr lang="en-US" dirty="0" smtClean="0"/>
              <a:t>More </a:t>
            </a:r>
            <a:r>
              <a:rPr lang="en-US" dirty="0" err="1"/>
              <a:t>a</a:t>
            </a:r>
            <a:r>
              <a:rPr lang="en-US" dirty="0" err="1" smtClean="0"/>
              <a:t>saMap</a:t>
            </a:r>
            <a:endParaRPr lang="en-US" dirty="0"/>
          </a:p>
        </p:txBody>
      </p:sp>
      <p:sp>
        <p:nvSpPr>
          <p:cNvPr id="4" name="TextBox 3"/>
          <p:cNvSpPr txBox="1"/>
          <p:nvPr/>
        </p:nvSpPr>
        <p:spPr>
          <a:xfrm>
            <a:off x="223025" y="1149672"/>
            <a:ext cx="5018048" cy="369332"/>
          </a:xfrm>
          <a:prstGeom prst="rect">
            <a:avLst/>
          </a:prstGeom>
          <a:noFill/>
        </p:spPr>
        <p:txBody>
          <a:bodyPr wrap="square" rtlCol="0">
            <a:spAutoFit/>
          </a:bodyPr>
          <a:lstStyle/>
          <a:p>
            <a:r>
              <a:rPr lang="en-US" dirty="0" smtClean="0"/>
              <a:t>Likelihood function of measures (</a:t>
            </a:r>
            <a:r>
              <a:rPr lang="en-US" i="1" dirty="0" smtClean="0"/>
              <a:t>Y)</a:t>
            </a:r>
            <a:r>
              <a:rPr lang="en-US" dirty="0" smtClean="0"/>
              <a:t> =</a:t>
            </a:r>
            <a:endParaRPr lang="en-US" dirty="0"/>
          </a:p>
        </p:txBody>
      </p:sp>
      <p:sp>
        <p:nvSpPr>
          <p:cNvPr id="5" name="TextBox 4"/>
          <p:cNvSpPr txBox="1"/>
          <p:nvPr/>
        </p:nvSpPr>
        <p:spPr>
          <a:xfrm>
            <a:off x="6936058" y="1459307"/>
            <a:ext cx="4348975" cy="923330"/>
          </a:xfrm>
          <a:prstGeom prst="rect">
            <a:avLst/>
          </a:prstGeom>
          <a:noFill/>
        </p:spPr>
        <p:txBody>
          <a:bodyPr wrap="square" rtlCol="0">
            <a:spAutoFit/>
          </a:bodyPr>
          <a:lstStyle/>
          <a:p>
            <a:r>
              <a:rPr lang="en-US" i="1" dirty="0" smtClean="0"/>
              <a:t>G</a:t>
            </a:r>
            <a:r>
              <a:rPr lang="en-US" dirty="0" smtClean="0"/>
              <a:t> = (</a:t>
            </a:r>
            <a:r>
              <a:rPr lang="en-US" i="1" dirty="0" smtClean="0"/>
              <a:t>g</a:t>
            </a:r>
            <a:r>
              <a:rPr lang="en-US" baseline="-25000" dirty="0" smtClean="0"/>
              <a:t>1</a:t>
            </a:r>
            <a:r>
              <a:rPr lang="en-US" dirty="0" smtClean="0"/>
              <a:t>,</a:t>
            </a:r>
            <a:r>
              <a:rPr lang="en-US" i="1" dirty="0" smtClean="0"/>
              <a:t>g</a:t>
            </a:r>
            <a:r>
              <a:rPr lang="en-US" baseline="-25000" dirty="0" smtClean="0"/>
              <a:t>2</a:t>
            </a:r>
            <a:r>
              <a:rPr lang="en-US" dirty="0" smtClean="0"/>
              <a:t>,...,</a:t>
            </a:r>
            <a:r>
              <a:rPr lang="en-US" i="1" dirty="0" err="1" smtClean="0"/>
              <a:t>g</a:t>
            </a:r>
            <a:r>
              <a:rPr lang="en-US" baseline="-25000" dirty="0" err="1" smtClean="0"/>
              <a:t>N</a:t>
            </a:r>
            <a:r>
              <a:rPr lang="en-US" dirty="0" smtClean="0"/>
              <a:t>) ; 	genotype data</a:t>
            </a:r>
          </a:p>
          <a:p>
            <a:r>
              <a:rPr lang="en-US" i="1" dirty="0" smtClean="0"/>
              <a:t>Z</a:t>
            </a:r>
            <a:r>
              <a:rPr lang="en-US" dirty="0" smtClean="0"/>
              <a:t> = (</a:t>
            </a:r>
            <a:r>
              <a:rPr lang="en-US" i="1" dirty="0" smtClean="0"/>
              <a:t>z</a:t>
            </a:r>
            <a:r>
              <a:rPr lang="en-US" baseline="-25000" dirty="0" smtClean="0"/>
              <a:t>1</a:t>
            </a:r>
            <a:r>
              <a:rPr lang="en-US" dirty="0" smtClean="0"/>
              <a:t>,</a:t>
            </a:r>
            <a:r>
              <a:rPr lang="en-US" i="1" dirty="0" smtClean="0"/>
              <a:t>z</a:t>
            </a:r>
            <a:r>
              <a:rPr lang="en-US" baseline="-25000" dirty="0" smtClean="0"/>
              <a:t>2</a:t>
            </a:r>
            <a:r>
              <a:rPr lang="en-US" dirty="0" smtClean="0"/>
              <a:t>,...,</a:t>
            </a:r>
            <a:r>
              <a:rPr lang="en-US" i="1" dirty="0" err="1" smtClean="0"/>
              <a:t>z</a:t>
            </a:r>
            <a:r>
              <a:rPr lang="en-US" baseline="-25000" dirty="0" err="1" smtClean="0"/>
              <a:t>N</a:t>
            </a:r>
            <a:r>
              <a:rPr lang="en-US" dirty="0" smtClean="0"/>
              <a:t>) ; 	covariates</a:t>
            </a:r>
          </a:p>
          <a:p>
            <a:r>
              <a:rPr lang="en-US" dirty="0" smtClean="0"/>
              <a:t>s = allele state ;	(unobserved)</a:t>
            </a:r>
            <a:endParaRPr lang="en-US" dirty="0"/>
          </a:p>
        </p:txBody>
      </p:sp>
      <p:pic>
        <p:nvPicPr>
          <p:cNvPr id="12" name="Picture 11"/>
          <p:cNvPicPr>
            <a:picLocks noChangeAspect="1"/>
          </p:cNvPicPr>
          <p:nvPr/>
        </p:nvPicPr>
        <p:blipFill>
          <a:blip r:embed="rId3"/>
          <a:stretch>
            <a:fillRect/>
          </a:stretch>
        </p:blipFill>
        <p:spPr>
          <a:xfrm>
            <a:off x="104350" y="1539125"/>
            <a:ext cx="5381625" cy="1171575"/>
          </a:xfrm>
          <a:prstGeom prst="rect">
            <a:avLst/>
          </a:prstGeom>
        </p:spPr>
      </p:pic>
      <p:cxnSp>
        <p:nvCxnSpPr>
          <p:cNvPr id="14" name="Straight Arrow Connector 13"/>
          <p:cNvCxnSpPr/>
          <p:nvPr/>
        </p:nvCxnSpPr>
        <p:spPr>
          <a:xfrm flipH="1">
            <a:off x="3824868" y="2497873"/>
            <a:ext cx="301083" cy="836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177322" y="2497873"/>
            <a:ext cx="866214" cy="70378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22156" y="3447926"/>
            <a:ext cx="2806322" cy="369332"/>
          </a:xfrm>
          <a:prstGeom prst="rect">
            <a:avLst/>
          </a:prstGeom>
          <a:noFill/>
        </p:spPr>
        <p:txBody>
          <a:bodyPr wrap="square" rtlCol="0">
            <a:spAutoFit/>
          </a:bodyPr>
          <a:lstStyle/>
          <a:p>
            <a:r>
              <a:rPr lang="en-US" dirty="0" smtClean="0"/>
              <a:t>mixture component</a:t>
            </a:r>
            <a:endParaRPr lang="en-US" dirty="0"/>
          </a:p>
        </p:txBody>
      </p:sp>
      <p:sp>
        <p:nvSpPr>
          <p:cNvPr id="18" name="TextBox 17"/>
          <p:cNvSpPr txBox="1"/>
          <p:nvPr/>
        </p:nvSpPr>
        <p:spPr>
          <a:xfrm>
            <a:off x="6107286" y="3308145"/>
            <a:ext cx="6002937" cy="646331"/>
          </a:xfrm>
          <a:prstGeom prst="rect">
            <a:avLst/>
          </a:prstGeom>
          <a:noFill/>
        </p:spPr>
        <p:txBody>
          <a:bodyPr wrap="square" rtlCol="0">
            <a:spAutoFit/>
          </a:bodyPr>
          <a:lstStyle/>
          <a:p>
            <a:r>
              <a:rPr lang="en-US" dirty="0" smtClean="0"/>
              <a:t>mixture weight; probability of locus state </a:t>
            </a:r>
            <a:r>
              <a:rPr lang="en-US" dirty="0"/>
              <a:t>(</a:t>
            </a:r>
            <a:r>
              <a:rPr lang="en-US" dirty="0" smtClean="0"/>
              <a:t>ancestry + allele)</a:t>
            </a:r>
            <a:endParaRPr lang="en-US" dirty="0"/>
          </a:p>
          <a:p>
            <a:endParaRPr lang="en-US" dirty="0"/>
          </a:p>
        </p:txBody>
      </p:sp>
      <p:pic>
        <p:nvPicPr>
          <p:cNvPr id="19" name="Picture 18"/>
          <p:cNvPicPr>
            <a:picLocks noChangeAspect="1"/>
          </p:cNvPicPr>
          <p:nvPr/>
        </p:nvPicPr>
        <p:blipFill rotWithShape="1">
          <a:blip r:embed="rId4"/>
          <a:srcRect t="65430"/>
          <a:stretch/>
        </p:blipFill>
        <p:spPr>
          <a:xfrm>
            <a:off x="6226233" y="3817258"/>
            <a:ext cx="5305657" cy="1863961"/>
          </a:xfrm>
          <a:prstGeom prst="rect">
            <a:avLst/>
          </a:prstGeom>
        </p:spPr>
      </p:pic>
      <p:sp>
        <p:nvSpPr>
          <p:cNvPr id="24" name="Rectangle 23"/>
          <p:cNvSpPr/>
          <p:nvPr/>
        </p:nvSpPr>
        <p:spPr>
          <a:xfrm>
            <a:off x="4669046" y="1838752"/>
            <a:ext cx="1016551" cy="58101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25317" y="1837698"/>
            <a:ext cx="1243729" cy="5810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101215" y="6477298"/>
            <a:ext cx="3780263" cy="276999"/>
          </a:xfrm>
          <a:prstGeom prst="rect">
            <a:avLst/>
          </a:prstGeom>
          <a:noFill/>
        </p:spPr>
        <p:txBody>
          <a:bodyPr wrap="square" rtlCol="0">
            <a:spAutoFit/>
          </a:bodyPr>
          <a:lstStyle/>
          <a:p>
            <a:r>
              <a:rPr lang="en-US" sz="1200" dirty="0" smtClean="0"/>
              <a:t>(</a:t>
            </a:r>
            <a:r>
              <a:rPr lang="en-US" sz="1200" dirty="0" err="1" smtClean="0"/>
              <a:t>Skotte</a:t>
            </a:r>
            <a:r>
              <a:rPr lang="en-US" sz="1200" dirty="0" smtClean="0"/>
              <a:t> et al., 2019, Genet Epi)</a:t>
            </a:r>
            <a:endParaRPr lang="en-US" sz="1200" dirty="0"/>
          </a:p>
        </p:txBody>
      </p:sp>
    </p:spTree>
    <p:extLst>
      <p:ext uri="{BB962C8B-B14F-4D97-AF65-F5344CB8AC3E}">
        <p14:creationId xmlns:p14="http://schemas.microsoft.com/office/powerpoint/2010/main" val="3582862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2005874" cy="617100"/>
          </a:xfrm>
        </p:spPr>
        <p:txBody>
          <a:bodyPr>
            <a:normAutofit fontScale="90000"/>
          </a:bodyPr>
          <a:lstStyle/>
          <a:p>
            <a:r>
              <a:rPr lang="en-US" dirty="0" smtClean="0"/>
              <a:t>More </a:t>
            </a:r>
            <a:r>
              <a:rPr lang="en-US" dirty="0" err="1"/>
              <a:t>a</a:t>
            </a:r>
            <a:r>
              <a:rPr lang="en-US" dirty="0" err="1" smtClean="0"/>
              <a:t>saMap</a:t>
            </a:r>
            <a:endParaRPr lang="en-US" dirty="0"/>
          </a:p>
        </p:txBody>
      </p:sp>
      <p:sp>
        <p:nvSpPr>
          <p:cNvPr id="4" name="TextBox 3"/>
          <p:cNvSpPr txBox="1"/>
          <p:nvPr/>
        </p:nvSpPr>
        <p:spPr>
          <a:xfrm>
            <a:off x="223025" y="1149672"/>
            <a:ext cx="5018048" cy="369332"/>
          </a:xfrm>
          <a:prstGeom prst="rect">
            <a:avLst/>
          </a:prstGeom>
          <a:noFill/>
        </p:spPr>
        <p:txBody>
          <a:bodyPr wrap="square" rtlCol="0">
            <a:spAutoFit/>
          </a:bodyPr>
          <a:lstStyle/>
          <a:p>
            <a:r>
              <a:rPr lang="en-US" dirty="0" smtClean="0"/>
              <a:t>Likelihood function of measures (</a:t>
            </a:r>
            <a:r>
              <a:rPr lang="en-US" i="1" dirty="0" smtClean="0"/>
              <a:t>Y)</a:t>
            </a:r>
            <a:r>
              <a:rPr lang="en-US" dirty="0" smtClean="0"/>
              <a:t> =</a:t>
            </a:r>
            <a:endParaRPr lang="en-US" dirty="0"/>
          </a:p>
        </p:txBody>
      </p:sp>
      <p:sp>
        <p:nvSpPr>
          <p:cNvPr id="5" name="TextBox 4"/>
          <p:cNvSpPr txBox="1"/>
          <p:nvPr/>
        </p:nvSpPr>
        <p:spPr>
          <a:xfrm>
            <a:off x="6936058" y="1459307"/>
            <a:ext cx="4348975" cy="923330"/>
          </a:xfrm>
          <a:prstGeom prst="rect">
            <a:avLst/>
          </a:prstGeom>
          <a:noFill/>
        </p:spPr>
        <p:txBody>
          <a:bodyPr wrap="square" rtlCol="0">
            <a:spAutoFit/>
          </a:bodyPr>
          <a:lstStyle/>
          <a:p>
            <a:r>
              <a:rPr lang="en-US" i="1" dirty="0" smtClean="0"/>
              <a:t>G</a:t>
            </a:r>
            <a:r>
              <a:rPr lang="en-US" dirty="0" smtClean="0"/>
              <a:t> = (</a:t>
            </a:r>
            <a:r>
              <a:rPr lang="en-US" i="1" dirty="0" smtClean="0"/>
              <a:t>g</a:t>
            </a:r>
            <a:r>
              <a:rPr lang="en-US" baseline="-25000" dirty="0" smtClean="0"/>
              <a:t>1</a:t>
            </a:r>
            <a:r>
              <a:rPr lang="en-US" dirty="0" smtClean="0"/>
              <a:t>,</a:t>
            </a:r>
            <a:r>
              <a:rPr lang="en-US" i="1" dirty="0" smtClean="0"/>
              <a:t>g</a:t>
            </a:r>
            <a:r>
              <a:rPr lang="en-US" baseline="-25000" dirty="0" smtClean="0"/>
              <a:t>2</a:t>
            </a:r>
            <a:r>
              <a:rPr lang="en-US" dirty="0" smtClean="0"/>
              <a:t>,...,</a:t>
            </a:r>
            <a:r>
              <a:rPr lang="en-US" i="1" dirty="0" err="1" smtClean="0"/>
              <a:t>g</a:t>
            </a:r>
            <a:r>
              <a:rPr lang="en-US" baseline="-25000" dirty="0" err="1" smtClean="0"/>
              <a:t>N</a:t>
            </a:r>
            <a:r>
              <a:rPr lang="en-US" dirty="0" smtClean="0"/>
              <a:t>) ; 	genotype data</a:t>
            </a:r>
          </a:p>
          <a:p>
            <a:r>
              <a:rPr lang="en-US" i="1" dirty="0" smtClean="0"/>
              <a:t>Z</a:t>
            </a:r>
            <a:r>
              <a:rPr lang="en-US" dirty="0" smtClean="0"/>
              <a:t> = (</a:t>
            </a:r>
            <a:r>
              <a:rPr lang="en-US" i="1" dirty="0" smtClean="0"/>
              <a:t>z</a:t>
            </a:r>
            <a:r>
              <a:rPr lang="en-US" baseline="-25000" dirty="0" smtClean="0"/>
              <a:t>1</a:t>
            </a:r>
            <a:r>
              <a:rPr lang="en-US" dirty="0" smtClean="0"/>
              <a:t>,</a:t>
            </a:r>
            <a:r>
              <a:rPr lang="en-US" i="1" dirty="0" smtClean="0"/>
              <a:t>z</a:t>
            </a:r>
            <a:r>
              <a:rPr lang="en-US" baseline="-25000" dirty="0" smtClean="0"/>
              <a:t>2</a:t>
            </a:r>
            <a:r>
              <a:rPr lang="en-US" dirty="0" smtClean="0"/>
              <a:t>,...,</a:t>
            </a:r>
            <a:r>
              <a:rPr lang="en-US" i="1" dirty="0" err="1" smtClean="0"/>
              <a:t>z</a:t>
            </a:r>
            <a:r>
              <a:rPr lang="en-US" baseline="-25000" dirty="0" err="1" smtClean="0"/>
              <a:t>N</a:t>
            </a:r>
            <a:r>
              <a:rPr lang="en-US" dirty="0" smtClean="0"/>
              <a:t>) ; 	covariates</a:t>
            </a:r>
          </a:p>
          <a:p>
            <a:r>
              <a:rPr lang="en-US" dirty="0" smtClean="0"/>
              <a:t>s = allele state ;	(unobserved)</a:t>
            </a:r>
            <a:endParaRPr lang="en-US" dirty="0"/>
          </a:p>
        </p:txBody>
      </p:sp>
      <p:pic>
        <p:nvPicPr>
          <p:cNvPr id="12" name="Picture 11"/>
          <p:cNvPicPr>
            <a:picLocks noChangeAspect="1"/>
          </p:cNvPicPr>
          <p:nvPr/>
        </p:nvPicPr>
        <p:blipFill>
          <a:blip r:embed="rId3"/>
          <a:stretch>
            <a:fillRect/>
          </a:stretch>
        </p:blipFill>
        <p:spPr>
          <a:xfrm>
            <a:off x="104350" y="1539125"/>
            <a:ext cx="5381625" cy="1171575"/>
          </a:xfrm>
          <a:prstGeom prst="rect">
            <a:avLst/>
          </a:prstGeom>
        </p:spPr>
      </p:pic>
      <p:sp>
        <p:nvSpPr>
          <p:cNvPr id="17" name="TextBox 16"/>
          <p:cNvSpPr txBox="1"/>
          <p:nvPr/>
        </p:nvSpPr>
        <p:spPr>
          <a:xfrm>
            <a:off x="2022156" y="3447926"/>
            <a:ext cx="2806322" cy="369332"/>
          </a:xfrm>
          <a:prstGeom prst="rect">
            <a:avLst/>
          </a:prstGeom>
          <a:noFill/>
        </p:spPr>
        <p:txBody>
          <a:bodyPr wrap="square" rtlCol="0">
            <a:spAutoFit/>
          </a:bodyPr>
          <a:lstStyle/>
          <a:p>
            <a:r>
              <a:rPr lang="en-US" dirty="0" smtClean="0"/>
              <a:t>mixture component</a:t>
            </a:r>
            <a:endParaRPr lang="en-US" dirty="0"/>
          </a:p>
        </p:txBody>
      </p:sp>
      <p:sp>
        <p:nvSpPr>
          <p:cNvPr id="18" name="TextBox 17"/>
          <p:cNvSpPr txBox="1"/>
          <p:nvPr/>
        </p:nvSpPr>
        <p:spPr>
          <a:xfrm>
            <a:off x="6107287" y="3308145"/>
            <a:ext cx="5908702" cy="369332"/>
          </a:xfrm>
          <a:prstGeom prst="rect">
            <a:avLst/>
          </a:prstGeom>
          <a:noFill/>
        </p:spPr>
        <p:txBody>
          <a:bodyPr wrap="square" rtlCol="0">
            <a:spAutoFit/>
          </a:bodyPr>
          <a:lstStyle/>
          <a:p>
            <a:r>
              <a:rPr lang="en-US" dirty="0" smtClean="0"/>
              <a:t>mixture weight; probability of locus state (ancestry)</a:t>
            </a:r>
            <a:endParaRPr lang="en-US" dirty="0"/>
          </a:p>
        </p:txBody>
      </p:sp>
      <p:pic>
        <p:nvPicPr>
          <p:cNvPr id="19" name="Picture 18"/>
          <p:cNvPicPr>
            <a:picLocks noChangeAspect="1"/>
          </p:cNvPicPr>
          <p:nvPr/>
        </p:nvPicPr>
        <p:blipFill rotWithShape="1">
          <a:blip r:embed="rId4"/>
          <a:srcRect t="65430"/>
          <a:stretch/>
        </p:blipFill>
        <p:spPr>
          <a:xfrm>
            <a:off x="6226233" y="3817258"/>
            <a:ext cx="5305657" cy="1863961"/>
          </a:xfrm>
          <a:prstGeom prst="rect">
            <a:avLst/>
          </a:prstGeom>
        </p:spPr>
      </p:pic>
      <p:pic>
        <p:nvPicPr>
          <p:cNvPr id="20" name="Picture 19"/>
          <p:cNvPicPr>
            <a:picLocks noChangeAspect="1"/>
          </p:cNvPicPr>
          <p:nvPr/>
        </p:nvPicPr>
        <p:blipFill>
          <a:blip r:embed="rId5"/>
          <a:stretch>
            <a:fillRect/>
          </a:stretch>
        </p:blipFill>
        <p:spPr>
          <a:xfrm>
            <a:off x="571869" y="3806510"/>
            <a:ext cx="4605453" cy="1136012"/>
          </a:xfrm>
          <a:prstGeom prst="rect">
            <a:avLst/>
          </a:prstGeom>
        </p:spPr>
      </p:pic>
      <p:sp>
        <p:nvSpPr>
          <p:cNvPr id="21" name="Rectangle 20"/>
          <p:cNvSpPr/>
          <p:nvPr/>
        </p:nvSpPr>
        <p:spPr>
          <a:xfrm>
            <a:off x="3912288" y="3936380"/>
            <a:ext cx="1016551" cy="9507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60983" y="4902597"/>
            <a:ext cx="1960722" cy="369332"/>
          </a:xfrm>
          <a:prstGeom prst="rect">
            <a:avLst/>
          </a:prstGeom>
          <a:noFill/>
        </p:spPr>
        <p:txBody>
          <a:bodyPr wrap="square" rtlCol="0">
            <a:spAutoFit/>
          </a:bodyPr>
          <a:lstStyle/>
          <a:p>
            <a:r>
              <a:rPr lang="en-US" dirty="0" smtClean="0"/>
              <a:t>covariates</a:t>
            </a:r>
            <a:endParaRPr lang="en-US" dirty="0"/>
          </a:p>
        </p:txBody>
      </p:sp>
      <p:cxnSp>
        <p:nvCxnSpPr>
          <p:cNvPr id="15" name="Straight Arrow Connector 14"/>
          <p:cNvCxnSpPr/>
          <p:nvPr/>
        </p:nvCxnSpPr>
        <p:spPr>
          <a:xfrm flipH="1">
            <a:off x="3824868" y="2497873"/>
            <a:ext cx="301083" cy="836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77322" y="2497873"/>
            <a:ext cx="866214" cy="70378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69046" y="1838752"/>
            <a:ext cx="1016551" cy="58101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25317" y="1837698"/>
            <a:ext cx="1243729" cy="5810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101215" y="6477298"/>
            <a:ext cx="3780263" cy="276999"/>
          </a:xfrm>
          <a:prstGeom prst="rect">
            <a:avLst/>
          </a:prstGeom>
          <a:noFill/>
        </p:spPr>
        <p:txBody>
          <a:bodyPr wrap="square" rtlCol="0">
            <a:spAutoFit/>
          </a:bodyPr>
          <a:lstStyle/>
          <a:p>
            <a:r>
              <a:rPr lang="en-US" sz="1200" dirty="0" smtClean="0"/>
              <a:t>(</a:t>
            </a:r>
            <a:r>
              <a:rPr lang="en-US" sz="1200" dirty="0" err="1" smtClean="0"/>
              <a:t>Skotte</a:t>
            </a:r>
            <a:r>
              <a:rPr lang="en-US" sz="1200" dirty="0" smtClean="0"/>
              <a:t> et al., 2019, Genet Epi)</a:t>
            </a:r>
            <a:endParaRPr lang="en-US" sz="1200" dirty="0"/>
          </a:p>
        </p:txBody>
      </p:sp>
    </p:spTree>
    <p:extLst>
      <p:ext uri="{BB962C8B-B14F-4D97-AF65-F5344CB8AC3E}">
        <p14:creationId xmlns:p14="http://schemas.microsoft.com/office/powerpoint/2010/main" val="1322402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50" y="139913"/>
            <a:ext cx="12005874" cy="617100"/>
          </a:xfrm>
        </p:spPr>
        <p:txBody>
          <a:bodyPr>
            <a:normAutofit fontScale="90000"/>
          </a:bodyPr>
          <a:lstStyle/>
          <a:p>
            <a:r>
              <a:rPr lang="en-US" dirty="0" smtClean="0"/>
              <a:t>More </a:t>
            </a:r>
            <a:r>
              <a:rPr lang="en-US" dirty="0" err="1"/>
              <a:t>a</a:t>
            </a:r>
            <a:r>
              <a:rPr lang="en-US" dirty="0" err="1" smtClean="0"/>
              <a:t>saMap</a:t>
            </a:r>
            <a:endParaRPr lang="en-US" dirty="0"/>
          </a:p>
        </p:txBody>
      </p:sp>
      <p:sp>
        <p:nvSpPr>
          <p:cNvPr id="8" name="TextBox 7"/>
          <p:cNvSpPr txBox="1"/>
          <p:nvPr/>
        </p:nvSpPr>
        <p:spPr>
          <a:xfrm>
            <a:off x="10101215" y="6477298"/>
            <a:ext cx="3780263" cy="276999"/>
          </a:xfrm>
          <a:prstGeom prst="rect">
            <a:avLst/>
          </a:prstGeom>
          <a:noFill/>
        </p:spPr>
        <p:txBody>
          <a:bodyPr wrap="square" rtlCol="0">
            <a:spAutoFit/>
          </a:bodyPr>
          <a:lstStyle/>
          <a:p>
            <a:r>
              <a:rPr lang="en-US" sz="1200" dirty="0" smtClean="0"/>
              <a:t>(</a:t>
            </a:r>
            <a:r>
              <a:rPr lang="en-US" sz="1200" dirty="0" err="1" smtClean="0"/>
              <a:t>Skotte</a:t>
            </a:r>
            <a:r>
              <a:rPr lang="en-US" sz="1200" dirty="0" smtClean="0"/>
              <a:t> et al., 2019, Genet Epi)</a:t>
            </a:r>
            <a:endParaRPr lang="en-US" sz="1200" dirty="0"/>
          </a:p>
        </p:txBody>
      </p:sp>
      <p:sp>
        <p:nvSpPr>
          <p:cNvPr id="4" name="TextBox 3"/>
          <p:cNvSpPr txBox="1"/>
          <p:nvPr/>
        </p:nvSpPr>
        <p:spPr>
          <a:xfrm>
            <a:off x="223025" y="1149672"/>
            <a:ext cx="5018048" cy="369332"/>
          </a:xfrm>
          <a:prstGeom prst="rect">
            <a:avLst/>
          </a:prstGeom>
          <a:noFill/>
        </p:spPr>
        <p:txBody>
          <a:bodyPr wrap="square" rtlCol="0">
            <a:spAutoFit/>
          </a:bodyPr>
          <a:lstStyle/>
          <a:p>
            <a:r>
              <a:rPr lang="en-US" dirty="0" smtClean="0"/>
              <a:t>Likelihood function of measures (</a:t>
            </a:r>
            <a:r>
              <a:rPr lang="en-US" i="1" dirty="0" smtClean="0"/>
              <a:t>Y)</a:t>
            </a:r>
            <a:r>
              <a:rPr lang="en-US" dirty="0" smtClean="0"/>
              <a:t> =</a:t>
            </a:r>
            <a:endParaRPr lang="en-US" dirty="0"/>
          </a:p>
        </p:txBody>
      </p:sp>
      <p:sp>
        <p:nvSpPr>
          <p:cNvPr id="5" name="TextBox 4"/>
          <p:cNvSpPr txBox="1"/>
          <p:nvPr/>
        </p:nvSpPr>
        <p:spPr>
          <a:xfrm>
            <a:off x="6936058" y="1459307"/>
            <a:ext cx="4348975" cy="923330"/>
          </a:xfrm>
          <a:prstGeom prst="rect">
            <a:avLst/>
          </a:prstGeom>
          <a:noFill/>
        </p:spPr>
        <p:txBody>
          <a:bodyPr wrap="square" rtlCol="0">
            <a:spAutoFit/>
          </a:bodyPr>
          <a:lstStyle/>
          <a:p>
            <a:r>
              <a:rPr lang="en-US" i="1" dirty="0" smtClean="0"/>
              <a:t>G</a:t>
            </a:r>
            <a:r>
              <a:rPr lang="en-US" dirty="0" smtClean="0"/>
              <a:t> = (</a:t>
            </a:r>
            <a:r>
              <a:rPr lang="en-US" i="1" dirty="0" smtClean="0"/>
              <a:t>g</a:t>
            </a:r>
            <a:r>
              <a:rPr lang="en-US" baseline="-25000" dirty="0" smtClean="0"/>
              <a:t>1</a:t>
            </a:r>
            <a:r>
              <a:rPr lang="en-US" dirty="0" smtClean="0"/>
              <a:t>,</a:t>
            </a:r>
            <a:r>
              <a:rPr lang="en-US" i="1" dirty="0" smtClean="0"/>
              <a:t>g</a:t>
            </a:r>
            <a:r>
              <a:rPr lang="en-US" baseline="-25000" dirty="0" smtClean="0"/>
              <a:t>2</a:t>
            </a:r>
            <a:r>
              <a:rPr lang="en-US" dirty="0" smtClean="0"/>
              <a:t>,...,</a:t>
            </a:r>
            <a:r>
              <a:rPr lang="en-US" i="1" dirty="0" err="1" smtClean="0"/>
              <a:t>g</a:t>
            </a:r>
            <a:r>
              <a:rPr lang="en-US" baseline="-25000" dirty="0" err="1" smtClean="0"/>
              <a:t>N</a:t>
            </a:r>
            <a:r>
              <a:rPr lang="en-US" dirty="0" smtClean="0"/>
              <a:t>) ; 	genotype data</a:t>
            </a:r>
          </a:p>
          <a:p>
            <a:r>
              <a:rPr lang="en-US" i="1" dirty="0" smtClean="0"/>
              <a:t>Z</a:t>
            </a:r>
            <a:r>
              <a:rPr lang="en-US" dirty="0" smtClean="0"/>
              <a:t> = (</a:t>
            </a:r>
            <a:r>
              <a:rPr lang="en-US" i="1" dirty="0" smtClean="0"/>
              <a:t>z</a:t>
            </a:r>
            <a:r>
              <a:rPr lang="en-US" baseline="-25000" dirty="0" smtClean="0"/>
              <a:t>1</a:t>
            </a:r>
            <a:r>
              <a:rPr lang="en-US" dirty="0" smtClean="0"/>
              <a:t>,</a:t>
            </a:r>
            <a:r>
              <a:rPr lang="en-US" i="1" dirty="0" smtClean="0"/>
              <a:t>z</a:t>
            </a:r>
            <a:r>
              <a:rPr lang="en-US" baseline="-25000" dirty="0" smtClean="0"/>
              <a:t>2</a:t>
            </a:r>
            <a:r>
              <a:rPr lang="en-US" dirty="0" smtClean="0"/>
              <a:t>,...,</a:t>
            </a:r>
            <a:r>
              <a:rPr lang="en-US" i="1" dirty="0" err="1" smtClean="0"/>
              <a:t>z</a:t>
            </a:r>
            <a:r>
              <a:rPr lang="en-US" baseline="-25000" dirty="0" err="1" smtClean="0"/>
              <a:t>N</a:t>
            </a:r>
            <a:r>
              <a:rPr lang="en-US" dirty="0" smtClean="0"/>
              <a:t>) ; 	covariates</a:t>
            </a:r>
          </a:p>
          <a:p>
            <a:r>
              <a:rPr lang="en-US" dirty="0" smtClean="0"/>
              <a:t>s = allele state ;	(unobserved)</a:t>
            </a:r>
            <a:endParaRPr lang="en-US" dirty="0"/>
          </a:p>
        </p:txBody>
      </p:sp>
      <p:pic>
        <p:nvPicPr>
          <p:cNvPr id="12" name="Picture 11"/>
          <p:cNvPicPr>
            <a:picLocks noChangeAspect="1"/>
          </p:cNvPicPr>
          <p:nvPr/>
        </p:nvPicPr>
        <p:blipFill>
          <a:blip r:embed="rId3"/>
          <a:stretch>
            <a:fillRect/>
          </a:stretch>
        </p:blipFill>
        <p:spPr>
          <a:xfrm>
            <a:off x="104350" y="1539125"/>
            <a:ext cx="5381625" cy="1171575"/>
          </a:xfrm>
          <a:prstGeom prst="rect">
            <a:avLst/>
          </a:prstGeom>
        </p:spPr>
      </p:pic>
      <p:sp>
        <p:nvSpPr>
          <p:cNvPr id="17" name="TextBox 16"/>
          <p:cNvSpPr txBox="1"/>
          <p:nvPr/>
        </p:nvSpPr>
        <p:spPr>
          <a:xfrm>
            <a:off x="2022156" y="3447926"/>
            <a:ext cx="2806322" cy="369332"/>
          </a:xfrm>
          <a:prstGeom prst="rect">
            <a:avLst/>
          </a:prstGeom>
          <a:noFill/>
        </p:spPr>
        <p:txBody>
          <a:bodyPr wrap="square" rtlCol="0">
            <a:spAutoFit/>
          </a:bodyPr>
          <a:lstStyle/>
          <a:p>
            <a:r>
              <a:rPr lang="en-US" dirty="0" smtClean="0"/>
              <a:t>mixture component</a:t>
            </a:r>
            <a:endParaRPr lang="en-US" dirty="0"/>
          </a:p>
        </p:txBody>
      </p:sp>
      <p:sp>
        <p:nvSpPr>
          <p:cNvPr id="18" name="TextBox 17"/>
          <p:cNvSpPr txBox="1"/>
          <p:nvPr/>
        </p:nvSpPr>
        <p:spPr>
          <a:xfrm>
            <a:off x="6107287" y="3308145"/>
            <a:ext cx="5424603" cy="369332"/>
          </a:xfrm>
          <a:prstGeom prst="rect">
            <a:avLst/>
          </a:prstGeom>
          <a:noFill/>
        </p:spPr>
        <p:txBody>
          <a:bodyPr wrap="square" rtlCol="0">
            <a:spAutoFit/>
          </a:bodyPr>
          <a:lstStyle/>
          <a:p>
            <a:r>
              <a:rPr lang="en-US" dirty="0" smtClean="0"/>
              <a:t>mixture weight; probability of locus </a:t>
            </a:r>
            <a:r>
              <a:rPr lang="en-US" dirty="0"/>
              <a:t>state (ancestry)</a:t>
            </a:r>
          </a:p>
        </p:txBody>
      </p:sp>
      <p:pic>
        <p:nvPicPr>
          <p:cNvPr id="19" name="Picture 18"/>
          <p:cNvPicPr>
            <a:picLocks noChangeAspect="1"/>
          </p:cNvPicPr>
          <p:nvPr/>
        </p:nvPicPr>
        <p:blipFill rotWithShape="1">
          <a:blip r:embed="rId4"/>
          <a:srcRect t="65430"/>
          <a:stretch/>
        </p:blipFill>
        <p:spPr>
          <a:xfrm>
            <a:off x="6226233" y="3817258"/>
            <a:ext cx="5305657" cy="1863961"/>
          </a:xfrm>
          <a:prstGeom prst="rect">
            <a:avLst/>
          </a:prstGeom>
        </p:spPr>
      </p:pic>
      <p:pic>
        <p:nvPicPr>
          <p:cNvPr id="20" name="Picture 19"/>
          <p:cNvPicPr>
            <a:picLocks noChangeAspect="1"/>
          </p:cNvPicPr>
          <p:nvPr/>
        </p:nvPicPr>
        <p:blipFill>
          <a:blip r:embed="rId5"/>
          <a:stretch>
            <a:fillRect/>
          </a:stretch>
        </p:blipFill>
        <p:spPr>
          <a:xfrm>
            <a:off x="571869" y="3806510"/>
            <a:ext cx="4605453" cy="1136012"/>
          </a:xfrm>
          <a:prstGeom prst="rect">
            <a:avLst/>
          </a:prstGeom>
        </p:spPr>
      </p:pic>
      <p:sp>
        <p:nvSpPr>
          <p:cNvPr id="22" name="TextBox 21"/>
          <p:cNvSpPr txBox="1"/>
          <p:nvPr/>
        </p:nvSpPr>
        <p:spPr>
          <a:xfrm>
            <a:off x="4617058" y="4922560"/>
            <a:ext cx="1960722" cy="369332"/>
          </a:xfrm>
          <a:prstGeom prst="rect">
            <a:avLst/>
          </a:prstGeom>
          <a:noFill/>
        </p:spPr>
        <p:txBody>
          <a:bodyPr wrap="square" rtlCol="0">
            <a:spAutoFit/>
          </a:bodyPr>
          <a:lstStyle/>
          <a:p>
            <a:r>
              <a:rPr lang="en-US" dirty="0" smtClean="0"/>
              <a:t>covariates</a:t>
            </a:r>
            <a:endParaRPr lang="en-US" dirty="0"/>
          </a:p>
        </p:txBody>
      </p:sp>
      <p:cxnSp>
        <p:nvCxnSpPr>
          <p:cNvPr id="15" name="Straight Arrow Connector 14"/>
          <p:cNvCxnSpPr/>
          <p:nvPr/>
        </p:nvCxnSpPr>
        <p:spPr>
          <a:xfrm flipH="1">
            <a:off x="3824868" y="2497873"/>
            <a:ext cx="301083" cy="836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77322" y="2497873"/>
            <a:ext cx="866214" cy="70378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69046" y="1838752"/>
            <a:ext cx="1016551" cy="58101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25317" y="1837698"/>
            <a:ext cx="1243729" cy="5810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940313" y="4542953"/>
            <a:ext cx="271027" cy="684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00089" y="4554484"/>
            <a:ext cx="125228" cy="717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71869" y="5301106"/>
            <a:ext cx="2204785" cy="646331"/>
          </a:xfrm>
          <a:prstGeom prst="rect">
            <a:avLst/>
          </a:prstGeom>
          <a:noFill/>
        </p:spPr>
        <p:txBody>
          <a:bodyPr wrap="square" rtlCol="0">
            <a:spAutoFit/>
          </a:bodyPr>
          <a:lstStyle/>
          <a:p>
            <a:r>
              <a:rPr lang="en-US" dirty="0" smtClean="0"/>
              <a:t>count of effect allele in population 1</a:t>
            </a:r>
            <a:endParaRPr lang="en-US" dirty="0"/>
          </a:p>
        </p:txBody>
      </p:sp>
      <p:sp>
        <p:nvSpPr>
          <p:cNvPr id="26" name="TextBox 25"/>
          <p:cNvSpPr txBox="1"/>
          <p:nvPr/>
        </p:nvSpPr>
        <p:spPr>
          <a:xfrm>
            <a:off x="2817918" y="5372039"/>
            <a:ext cx="2202843" cy="646331"/>
          </a:xfrm>
          <a:prstGeom prst="rect">
            <a:avLst/>
          </a:prstGeom>
          <a:noFill/>
        </p:spPr>
        <p:txBody>
          <a:bodyPr wrap="square" rtlCol="0">
            <a:spAutoFit/>
          </a:bodyPr>
          <a:lstStyle/>
          <a:p>
            <a:r>
              <a:rPr lang="en-US" dirty="0" smtClean="0"/>
              <a:t>count of effect allele in population 2</a:t>
            </a:r>
            <a:endParaRPr lang="en-US" dirty="0"/>
          </a:p>
        </p:txBody>
      </p:sp>
      <p:sp>
        <p:nvSpPr>
          <p:cNvPr id="10" name="TextBox 9"/>
          <p:cNvSpPr txBox="1"/>
          <p:nvPr/>
        </p:nvSpPr>
        <p:spPr>
          <a:xfrm>
            <a:off x="5933348" y="5919977"/>
            <a:ext cx="5891425" cy="646331"/>
          </a:xfrm>
          <a:prstGeom prst="rect">
            <a:avLst/>
          </a:prstGeom>
          <a:noFill/>
        </p:spPr>
        <p:txBody>
          <a:bodyPr wrap="square" rtlCol="0">
            <a:spAutoFit/>
          </a:bodyPr>
          <a:lstStyle/>
          <a:p>
            <a:r>
              <a:rPr lang="en-US" dirty="0" smtClean="0"/>
              <a:t>estimated per SNP using global ancestry proportion and population-specific allele frequencies</a:t>
            </a:r>
            <a:endParaRPr lang="en-US" dirty="0"/>
          </a:p>
        </p:txBody>
      </p:sp>
      <p:cxnSp>
        <p:nvCxnSpPr>
          <p:cNvPr id="27" name="Straight Arrow Connector 26"/>
          <p:cNvCxnSpPr/>
          <p:nvPr/>
        </p:nvCxnSpPr>
        <p:spPr>
          <a:xfrm>
            <a:off x="4775926" y="4542953"/>
            <a:ext cx="252797" cy="370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506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Limitations</a:t>
            </a:r>
            <a:endParaRPr lang="en-US" dirty="0"/>
          </a:p>
        </p:txBody>
      </p:sp>
      <p:sp>
        <p:nvSpPr>
          <p:cNvPr id="3" name="Content Placeholder 2"/>
          <p:cNvSpPr>
            <a:spLocks noGrp="1"/>
          </p:cNvSpPr>
          <p:nvPr>
            <p:ph idx="1"/>
          </p:nvPr>
        </p:nvSpPr>
        <p:spPr/>
        <p:txBody>
          <a:bodyPr>
            <a:normAutofit/>
          </a:bodyPr>
          <a:lstStyle/>
          <a:p>
            <a:r>
              <a:rPr lang="en-US" dirty="0" smtClean="0"/>
              <a:t>Gain </a:t>
            </a:r>
            <a:r>
              <a:rPr lang="en-US" dirty="0"/>
              <a:t>in power depends strongly on the allele frequencies in the ancestral populations. </a:t>
            </a:r>
            <a:endParaRPr lang="en-US" dirty="0" smtClean="0"/>
          </a:p>
          <a:p>
            <a:pPr lvl="1"/>
            <a:r>
              <a:rPr lang="en-US" dirty="0" smtClean="0"/>
              <a:t>lower </a:t>
            </a:r>
            <a:r>
              <a:rPr lang="en-US" dirty="0"/>
              <a:t>frequency in the population </a:t>
            </a:r>
            <a:r>
              <a:rPr lang="en-US" dirty="0" smtClean="0"/>
              <a:t>with greater effect </a:t>
            </a:r>
            <a:r>
              <a:rPr lang="en-US" dirty="0" smtClean="0">
                <a:sym typeface="Wingdings" panose="05000000000000000000" pitchFamily="2" charset="2"/>
              </a:rPr>
              <a:t> substantial power gain.</a:t>
            </a:r>
            <a:endParaRPr lang="en-US" dirty="0">
              <a:sym typeface="Wingdings" panose="05000000000000000000" pitchFamily="2" charset="2"/>
            </a:endParaRPr>
          </a:p>
          <a:p>
            <a:pPr lvl="1"/>
            <a:r>
              <a:rPr lang="en-US" dirty="0" smtClean="0">
                <a:sym typeface="Wingdings" panose="05000000000000000000" pitchFamily="2" charset="2"/>
              </a:rPr>
              <a:t>If higher freq.  negligible power gain</a:t>
            </a:r>
            <a:r>
              <a:rPr lang="en-US" dirty="0" smtClean="0"/>
              <a:t>. </a:t>
            </a:r>
          </a:p>
          <a:p>
            <a:endParaRPr lang="en-US" dirty="0"/>
          </a:p>
          <a:p>
            <a:r>
              <a:rPr lang="en-US" dirty="0" smtClean="0"/>
              <a:t>Power </a:t>
            </a:r>
            <a:r>
              <a:rPr lang="en-US" dirty="0"/>
              <a:t>gain depends on the underlying ancestry </a:t>
            </a:r>
            <a:r>
              <a:rPr lang="en-US" dirty="0" smtClean="0"/>
              <a:t>distribution.</a:t>
            </a:r>
            <a:endParaRPr lang="en-US" dirty="0"/>
          </a:p>
          <a:p>
            <a:pPr marL="0" indent="0">
              <a:buNone/>
            </a:pPr>
            <a:endParaRPr lang="en-US" dirty="0" smtClean="0"/>
          </a:p>
          <a:p>
            <a:r>
              <a:rPr lang="en-US" dirty="0" smtClean="0"/>
              <a:t>When SNP effects are not </a:t>
            </a:r>
            <a:r>
              <a:rPr lang="en-US" dirty="0"/>
              <a:t>ancestry-specific, </a:t>
            </a:r>
            <a:r>
              <a:rPr lang="en-US" dirty="0" err="1" smtClean="0"/>
              <a:t>asaMap</a:t>
            </a:r>
            <a:r>
              <a:rPr lang="en-US" dirty="0" smtClean="0"/>
              <a:t> </a:t>
            </a:r>
            <a:r>
              <a:rPr lang="en-US" dirty="0"/>
              <a:t>is less powerful than the commonly used </a:t>
            </a:r>
            <a:r>
              <a:rPr lang="en-US" dirty="0" smtClean="0"/>
              <a:t>GLM-based tests.</a:t>
            </a:r>
            <a:endParaRPr lang="en-US" dirty="0"/>
          </a:p>
        </p:txBody>
      </p:sp>
    </p:spTree>
    <p:extLst>
      <p:ext uri="{BB962C8B-B14F-4D97-AF65-F5344CB8AC3E}">
        <p14:creationId xmlns:p14="http://schemas.microsoft.com/office/powerpoint/2010/main" val="7463826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population structure</a:t>
            </a:r>
            <a:endParaRPr lang="en-US" dirty="0"/>
          </a:p>
        </p:txBody>
      </p:sp>
      <p:sp>
        <p:nvSpPr>
          <p:cNvPr id="5" name="Content Placeholder 2"/>
          <p:cNvSpPr>
            <a:spLocks noGrp="1"/>
          </p:cNvSpPr>
          <p:nvPr>
            <p:ph idx="1"/>
          </p:nvPr>
        </p:nvSpPr>
        <p:spPr>
          <a:xfrm>
            <a:off x="389737" y="1201596"/>
            <a:ext cx="11229550" cy="4775528"/>
          </a:xfrm>
        </p:spPr>
        <p:txBody>
          <a:bodyPr>
            <a:normAutofit/>
          </a:bodyPr>
          <a:lstStyle/>
          <a:p>
            <a:pPr marL="0" indent="0">
              <a:buNone/>
            </a:pPr>
            <a:r>
              <a:rPr lang="en-US" b="1" dirty="0" smtClean="0"/>
              <a:t>Fixation index</a:t>
            </a:r>
            <a:r>
              <a:rPr lang="en-US" dirty="0" smtClean="0"/>
              <a:t>: F</a:t>
            </a:r>
            <a:r>
              <a:rPr lang="en-US" baseline="-25000" dirty="0" smtClean="0"/>
              <a:t>ST</a:t>
            </a:r>
          </a:p>
          <a:p>
            <a:pPr marL="0" indent="0">
              <a:buNone/>
            </a:pPr>
            <a:endParaRPr lang="en-US" baseline="-25000" dirty="0"/>
          </a:p>
          <a:p>
            <a:pPr marL="514350" indent="-514350">
              <a:buFont typeface="+mj-lt"/>
              <a:buAutoNum type="arabicPeriod"/>
            </a:pPr>
            <a:r>
              <a:rPr lang="en-US" dirty="0" smtClean="0"/>
              <a:t>Differences in expected heterozygosity across populations under Hardy-Weinberg Equilibrium.</a:t>
            </a:r>
          </a:p>
          <a:p>
            <a:pPr marL="514350" indent="-514350">
              <a:buFont typeface="+mj-lt"/>
              <a:buAutoNum type="arabicPeriod"/>
            </a:pPr>
            <a:r>
              <a:rPr lang="en-US" dirty="0" smtClean="0"/>
              <a:t>Loss of heterozygosity (drift toward fixation) expected in isolated groups (</a:t>
            </a:r>
            <a:r>
              <a:rPr lang="en-US" dirty="0" err="1" smtClean="0"/>
              <a:t>Wahlund</a:t>
            </a:r>
            <a:r>
              <a:rPr lang="en-US" dirty="0" smtClean="0"/>
              <a:t> effect; 1928)</a:t>
            </a:r>
          </a:p>
          <a:p>
            <a:pPr marL="971550" lvl="1" indent="-514350">
              <a:buFont typeface="+mj-lt"/>
              <a:buAutoNum type="arabicPeriod"/>
            </a:pPr>
            <a:r>
              <a:rPr lang="en-US" dirty="0" smtClean="0"/>
              <a:t>0–0.05= little differentiation</a:t>
            </a:r>
          </a:p>
          <a:p>
            <a:pPr marL="971550" lvl="1" indent="-514350">
              <a:buFont typeface="+mj-lt"/>
              <a:buAutoNum type="arabicPeriod"/>
            </a:pPr>
            <a:r>
              <a:rPr lang="en-US" dirty="0" smtClean="0"/>
              <a:t>0.05–0.15 = moderate differentiation</a:t>
            </a:r>
          </a:p>
          <a:p>
            <a:pPr marL="971550" lvl="1" indent="-514350">
              <a:buFont typeface="+mj-lt"/>
              <a:buAutoNum type="arabicPeriod"/>
            </a:pPr>
            <a:r>
              <a:rPr lang="en-US" dirty="0" smtClean="0"/>
              <a:t>0.15–0.25 = </a:t>
            </a:r>
            <a:r>
              <a:rPr lang="en-US" dirty="0"/>
              <a:t>great </a:t>
            </a:r>
            <a:r>
              <a:rPr lang="en-US" dirty="0" smtClean="0"/>
              <a:t>differentiation</a:t>
            </a:r>
          </a:p>
          <a:p>
            <a:pPr marL="971550" lvl="1" indent="-514350">
              <a:buFont typeface="+mj-lt"/>
              <a:buAutoNum type="arabicPeriod"/>
            </a:pPr>
            <a:r>
              <a:rPr lang="en-US" dirty="0" smtClean="0"/>
              <a:t>&gt; 0.25 = </a:t>
            </a:r>
            <a:r>
              <a:rPr lang="en-US" dirty="0"/>
              <a:t>very great differentiation.</a:t>
            </a:r>
            <a:endParaRPr lang="en-US" dirty="0" smtClean="0"/>
          </a:p>
        </p:txBody>
      </p:sp>
    </p:spTree>
    <p:extLst>
      <p:ext uri="{BB962C8B-B14F-4D97-AF65-F5344CB8AC3E}">
        <p14:creationId xmlns:p14="http://schemas.microsoft.com/office/powerpoint/2010/main" val="1781700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answered by this talk</a:t>
            </a:r>
            <a:endParaRPr lang="en-US" dirty="0"/>
          </a:p>
        </p:txBody>
      </p:sp>
      <p:sp>
        <p:nvSpPr>
          <p:cNvPr id="3" name="Content Placeholder 2"/>
          <p:cNvSpPr>
            <a:spLocks noGrp="1"/>
          </p:cNvSpPr>
          <p:nvPr>
            <p:ph idx="1"/>
          </p:nvPr>
        </p:nvSpPr>
        <p:spPr>
          <a:xfrm>
            <a:off x="389736" y="1235049"/>
            <a:ext cx="11107171" cy="5232657"/>
          </a:xfrm>
        </p:spPr>
        <p:txBody>
          <a:bodyPr>
            <a:normAutofit/>
          </a:bodyPr>
          <a:lstStyle/>
          <a:p>
            <a:pPr marL="742950" indent="-742950">
              <a:buFont typeface="+mj-lt"/>
              <a:buAutoNum type="arabicPeriod"/>
            </a:pPr>
            <a:r>
              <a:rPr lang="en-US" sz="3600" dirty="0" smtClean="0"/>
              <a:t>What is </a:t>
            </a:r>
            <a:r>
              <a:rPr lang="en-US" sz="3600" b="1" dirty="0" smtClean="0"/>
              <a:t>population structure </a:t>
            </a:r>
            <a:r>
              <a:rPr lang="en-US" sz="3600" dirty="0" smtClean="0"/>
              <a:t>and</a:t>
            </a:r>
            <a:r>
              <a:rPr lang="en-US" sz="3600" b="1" dirty="0" smtClean="0"/>
              <a:t> admixture</a:t>
            </a:r>
            <a:r>
              <a:rPr lang="en-US" sz="3600" dirty="0" smtClean="0"/>
              <a:t>?</a:t>
            </a:r>
          </a:p>
          <a:p>
            <a:pPr marL="742950" indent="-742950">
              <a:buFont typeface="+mj-lt"/>
              <a:buAutoNum type="arabicPeriod"/>
            </a:pPr>
            <a:r>
              <a:rPr lang="en-US" sz="3600" dirty="0" smtClean="0"/>
              <a:t>What are </a:t>
            </a:r>
            <a:r>
              <a:rPr lang="en-US" sz="3600" b="1" dirty="0" smtClean="0"/>
              <a:t>local</a:t>
            </a:r>
            <a:r>
              <a:rPr lang="en-US" sz="3600" dirty="0" smtClean="0"/>
              <a:t> and </a:t>
            </a:r>
            <a:r>
              <a:rPr lang="en-US" sz="3600" b="1" dirty="0" smtClean="0"/>
              <a:t>global</a:t>
            </a:r>
            <a:r>
              <a:rPr lang="en-US" sz="3600" dirty="0" smtClean="0"/>
              <a:t> ancestry, and how are they estimated?</a:t>
            </a:r>
          </a:p>
          <a:p>
            <a:pPr marL="742950" indent="-742950">
              <a:buFont typeface="+mj-lt"/>
              <a:buAutoNum type="arabicPeriod"/>
            </a:pPr>
            <a:r>
              <a:rPr lang="en-US" sz="3600" dirty="0"/>
              <a:t>Why </a:t>
            </a:r>
            <a:r>
              <a:rPr lang="en-US" sz="3600" b="1" dirty="0"/>
              <a:t>do we care </a:t>
            </a:r>
            <a:r>
              <a:rPr lang="en-US" sz="3600" dirty="0"/>
              <a:t>about population structure in </a:t>
            </a:r>
            <a:r>
              <a:rPr lang="en-US" sz="3600" b="1" dirty="0" smtClean="0"/>
              <a:t>GWAS </a:t>
            </a:r>
            <a:r>
              <a:rPr lang="en-US" sz="3600" dirty="0" smtClean="0"/>
              <a:t>(</a:t>
            </a:r>
            <a:r>
              <a:rPr lang="en-US" sz="3600" i="1" dirty="0" smtClean="0"/>
              <a:t>population </a:t>
            </a:r>
            <a:r>
              <a:rPr lang="en-US" sz="3600" i="1" dirty="0"/>
              <a:t>stratification</a:t>
            </a:r>
            <a:r>
              <a:rPr lang="en-US" sz="3600" dirty="0" smtClean="0"/>
              <a:t>)?</a:t>
            </a:r>
          </a:p>
          <a:p>
            <a:pPr marL="742950" indent="-742950">
              <a:buFont typeface="+mj-lt"/>
              <a:buAutoNum type="arabicPeriod"/>
            </a:pPr>
            <a:r>
              <a:rPr lang="en-US" sz="3600" dirty="0" smtClean="0"/>
              <a:t>What are some </a:t>
            </a:r>
            <a:r>
              <a:rPr lang="en-US" sz="3600" b="1" dirty="0" smtClean="0"/>
              <a:t>methods </a:t>
            </a:r>
            <a:r>
              <a:rPr lang="en-US" sz="3600" dirty="0" smtClean="0"/>
              <a:t>for dealing with population stratification in GWAS?</a:t>
            </a:r>
          </a:p>
          <a:p>
            <a:pPr marL="742950" indent="-742950">
              <a:buFont typeface="+mj-lt"/>
              <a:buAutoNum type="arabicPeriod"/>
            </a:pPr>
            <a:r>
              <a:rPr lang="en-US" sz="3600" u="sng" dirty="0" smtClean="0"/>
              <a:t>What is </a:t>
            </a:r>
            <a:r>
              <a:rPr lang="en-US" sz="3600" b="1" u="sng" dirty="0" smtClean="0"/>
              <a:t>Tractor</a:t>
            </a:r>
            <a:r>
              <a:rPr lang="en-US" sz="3600" u="sng" dirty="0" smtClean="0"/>
              <a:t> and what does it accomplish?</a:t>
            </a:r>
          </a:p>
        </p:txBody>
      </p:sp>
    </p:spTree>
    <p:extLst>
      <p:ext uri="{BB962C8B-B14F-4D97-AF65-F5344CB8AC3E}">
        <p14:creationId xmlns:p14="http://schemas.microsoft.com/office/powerpoint/2010/main" val="20909306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Measurement of population structure</a:t>
            </a:r>
            <a:endParaRPr lang="en-US" dirty="0"/>
          </a:p>
        </p:txBody>
      </p:sp>
      <p:pic>
        <p:nvPicPr>
          <p:cNvPr id="4" name="Picture 3"/>
          <p:cNvPicPr>
            <a:picLocks noChangeAspect="1"/>
          </p:cNvPicPr>
          <p:nvPr/>
        </p:nvPicPr>
        <p:blipFill>
          <a:blip r:embed="rId3"/>
          <a:stretch>
            <a:fillRect/>
          </a:stretch>
        </p:blipFill>
        <p:spPr>
          <a:xfrm>
            <a:off x="416195" y="1150129"/>
            <a:ext cx="8917375" cy="5536304"/>
          </a:xfrm>
          <a:prstGeom prst="rect">
            <a:avLst/>
          </a:prstGeom>
        </p:spPr>
      </p:pic>
      <p:sp>
        <p:nvSpPr>
          <p:cNvPr id="7" name="TextBox 6"/>
          <p:cNvSpPr txBox="1"/>
          <p:nvPr/>
        </p:nvSpPr>
        <p:spPr>
          <a:xfrm>
            <a:off x="10392936" y="6409434"/>
            <a:ext cx="1984917" cy="276999"/>
          </a:xfrm>
          <a:prstGeom prst="rect">
            <a:avLst/>
          </a:prstGeom>
          <a:noFill/>
        </p:spPr>
        <p:txBody>
          <a:bodyPr wrap="square" rtlCol="0">
            <a:spAutoFit/>
          </a:bodyPr>
          <a:lstStyle/>
          <a:p>
            <a:r>
              <a:rPr lang="en-US" sz="1200" dirty="0" smtClean="0"/>
              <a:t>(Sarah </a:t>
            </a:r>
            <a:r>
              <a:rPr lang="en-US" sz="1200" dirty="0" err="1" smtClean="0"/>
              <a:t>Tishkoff</a:t>
            </a:r>
            <a:r>
              <a:rPr lang="en-US" sz="1200" dirty="0" smtClean="0"/>
              <a:t>, 2014)</a:t>
            </a:r>
            <a:endParaRPr lang="en-US" sz="1200" dirty="0"/>
          </a:p>
        </p:txBody>
      </p:sp>
      <p:cxnSp>
        <p:nvCxnSpPr>
          <p:cNvPr id="9" name="Straight Arrow Connector 8"/>
          <p:cNvCxnSpPr/>
          <p:nvPr/>
        </p:nvCxnSpPr>
        <p:spPr>
          <a:xfrm flipH="1">
            <a:off x="7159083" y="3267307"/>
            <a:ext cx="557561" cy="758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318810" y="3568390"/>
            <a:ext cx="1014760" cy="632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79941" y="2817834"/>
            <a:ext cx="2553629" cy="369332"/>
          </a:xfrm>
          <a:prstGeom prst="rect">
            <a:avLst/>
          </a:prstGeom>
          <a:noFill/>
        </p:spPr>
        <p:txBody>
          <a:bodyPr wrap="square" rtlCol="0">
            <a:spAutoFit/>
          </a:bodyPr>
          <a:lstStyle/>
          <a:p>
            <a:r>
              <a:rPr lang="en-US" dirty="0" smtClean="0"/>
              <a:t>total (meta) population</a:t>
            </a:r>
            <a:endParaRPr lang="en-US" dirty="0"/>
          </a:p>
        </p:txBody>
      </p:sp>
      <p:sp>
        <p:nvSpPr>
          <p:cNvPr id="13" name="TextBox 12"/>
          <p:cNvSpPr txBox="1"/>
          <p:nvPr/>
        </p:nvSpPr>
        <p:spPr>
          <a:xfrm>
            <a:off x="9400477" y="3362181"/>
            <a:ext cx="2903035" cy="369332"/>
          </a:xfrm>
          <a:prstGeom prst="rect">
            <a:avLst/>
          </a:prstGeom>
          <a:noFill/>
        </p:spPr>
        <p:txBody>
          <a:bodyPr wrap="square" rtlCol="0">
            <a:spAutoFit/>
          </a:bodyPr>
          <a:lstStyle/>
          <a:p>
            <a:r>
              <a:rPr lang="en-US" dirty="0" smtClean="0"/>
              <a:t>sub-population</a:t>
            </a:r>
            <a:endParaRPr lang="en-US" dirty="0"/>
          </a:p>
        </p:txBody>
      </p:sp>
      <p:sp>
        <p:nvSpPr>
          <p:cNvPr id="15" name="TextBox 14"/>
          <p:cNvSpPr txBox="1"/>
          <p:nvPr/>
        </p:nvSpPr>
        <p:spPr>
          <a:xfrm>
            <a:off x="9333570" y="4744899"/>
            <a:ext cx="2219093" cy="1200329"/>
          </a:xfrm>
          <a:prstGeom prst="rect">
            <a:avLst/>
          </a:prstGeom>
          <a:noFill/>
        </p:spPr>
        <p:txBody>
          <a:bodyPr wrap="square" rtlCol="0">
            <a:spAutoFit/>
          </a:bodyPr>
          <a:lstStyle/>
          <a:p>
            <a:r>
              <a:rPr lang="en-US" dirty="0" smtClean="0"/>
              <a:t>(Actually H</a:t>
            </a:r>
            <a:r>
              <a:rPr lang="en-US" baseline="-25000" dirty="0" smtClean="0"/>
              <a:t>E</a:t>
            </a:r>
            <a:r>
              <a:rPr lang="en-US" dirty="0" smtClean="0"/>
              <a:t>: expected heterozygosity”, or D: “gene diversity”)</a:t>
            </a:r>
            <a:endParaRPr lang="en-US" dirty="0"/>
          </a:p>
        </p:txBody>
      </p:sp>
      <p:sp>
        <p:nvSpPr>
          <p:cNvPr id="16" name="Rectangle 15"/>
          <p:cNvSpPr/>
          <p:nvPr/>
        </p:nvSpPr>
        <p:spPr>
          <a:xfrm>
            <a:off x="6155473" y="5798634"/>
            <a:ext cx="2430965" cy="887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6164766" y="5552434"/>
            <a:ext cx="1676400" cy="1143000"/>
          </a:xfrm>
          <a:prstGeom prst="rect">
            <a:avLst/>
          </a:prstGeom>
        </p:spPr>
      </p:pic>
      <p:sp>
        <p:nvSpPr>
          <p:cNvPr id="18" name="TextBox 17"/>
          <p:cNvSpPr txBox="1"/>
          <p:nvPr/>
        </p:nvSpPr>
        <p:spPr>
          <a:xfrm>
            <a:off x="5943600" y="5894664"/>
            <a:ext cx="2274848" cy="369332"/>
          </a:xfrm>
          <a:prstGeom prst="rect">
            <a:avLst/>
          </a:prstGeom>
          <a:noFill/>
        </p:spPr>
        <p:txBody>
          <a:bodyPr wrap="square" rtlCol="0">
            <a:spAutoFit/>
          </a:bodyPr>
          <a:lstStyle/>
          <a:p>
            <a:r>
              <a:rPr lang="en-US" dirty="0" smtClean="0"/>
              <a:t>H =</a:t>
            </a:r>
            <a:endParaRPr lang="en-US" dirty="0"/>
          </a:p>
        </p:txBody>
      </p:sp>
      <p:sp>
        <p:nvSpPr>
          <p:cNvPr id="21" name="Rectangle 20"/>
          <p:cNvSpPr/>
          <p:nvPr/>
        </p:nvSpPr>
        <p:spPr>
          <a:xfrm>
            <a:off x="1016000" y="1879600"/>
            <a:ext cx="88519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448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50" y="495300"/>
            <a:ext cx="9164574" cy="6029325"/>
          </a:xfrm>
          <a:prstGeom prst="rect">
            <a:avLst/>
          </a:prstGeom>
        </p:spPr>
      </p:pic>
    </p:spTree>
    <p:extLst>
      <p:ext uri="{BB962C8B-B14F-4D97-AF65-F5344CB8AC3E}">
        <p14:creationId xmlns:p14="http://schemas.microsoft.com/office/powerpoint/2010/main" val="1869155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Tractor</a:t>
            </a:r>
            <a:endParaRPr lang="en-US" dirty="0"/>
          </a:p>
        </p:txBody>
      </p:sp>
      <p:sp>
        <p:nvSpPr>
          <p:cNvPr id="3" name="Content Placeholder 2"/>
          <p:cNvSpPr>
            <a:spLocks noGrp="1"/>
          </p:cNvSpPr>
          <p:nvPr>
            <p:ph idx="1"/>
          </p:nvPr>
        </p:nvSpPr>
        <p:spPr/>
        <p:txBody>
          <a:bodyPr/>
          <a:lstStyle/>
          <a:p>
            <a:pPr marL="0" indent="0">
              <a:buNone/>
            </a:pPr>
            <a:r>
              <a:rPr lang="en-US" dirty="0" smtClean="0"/>
              <a:t>Example: </a:t>
            </a:r>
            <a:r>
              <a:rPr lang="en-US" b="1" dirty="0" smtClean="0"/>
              <a:t>Latino/Admixed American sample (</a:t>
            </a:r>
            <a:r>
              <a:rPr lang="en-US" b="1" dirty="0" err="1" smtClean="0"/>
              <a:t>gnomAD</a:t>
            </a:r>
            <a:r>
              <a:rPr lang="en-US" b="1" dirty="0" smtClean="0"/>
              <a:t>)</a:t>
            </a:r>
            <a:endParaRPr lang="en-US" b="1" dirty="0"/>
          </a:p>
        </p:txBody>
      </p:sp>
      <p:pic>
        <p:nvPicPr>
          <p:cNvPr id="4" name="Picture 3"/>
          <p:cNvPicPr>
            <a:picLocks noChangeAspect="1"/>
          </p:cNvPicPr>
          <p:nvPr/>
        </p:nvPicPr>
        <p:blipFill>
          <a:blip r:embed="rId2"/>
          <a:stretch>
            <a:fillRect/>
          </a:stretch>
        </p:blipFill>
        <p:spPr>
          <a:xfrm>
            <a:off x="610605" y="3300403"/>
            <a:ext cx="10787814" cy="1656075"/>
          </a:xfrm>
          <a:prstGeom prst="rect">
            <a:avLst/>
          </a:prstGeom>
        </p:spPr>
      </p:pic>
      <p:sp>
        <p:nvSpPr>
          <p:cNvPr id="5" name="TextBox 4"/>
          <p:cNvSpPr txBox="1"/>
          <p:nvPr/>
        </p:nvSpPr>
        <p:spPr>
          <a:xfrm>
            <a:off x="104350" y="6480177"/>
            <a:ext cx="7435516" cy="276999"/>
          </a:xfrm>
          <a:prstGeom prst="rect">
            <a:avLst/>
          </a:prstGeom>
          <a:noFill/>
        </p:spPr>
        <p:txBody>
          <a:bodyPr wrap="square" rtlCol="0">
            <a:spAutoFit/>
          </a:bodyPr>
          <a:lstStyle/>
          <a:p>
            <a:r>
              <a:rPr lang="en-US" sz="1200" dirty="0" smtClean="0"/>
              <a:t>(Wilson M, </a:t>
            </a:r>
            <a:r>
              <a:rPr lang="en-US" sz="1200" dirty="0" err="1" smtClean="0"/>
              <a:t>Tiao</a:t>
            </a:r>
            <a:r>
              <a:rPr lang="en-US" sz="1200" dirty="0" smtClean="0"/>
              <a:t> G, Atkinson E, 2021)</a:t>
            </a:r>
            <a:endParaRPr lang="en-US" sz="1200" dirty="0"/>
          </a:p>
        </p:txBody>
      </p:sp>
    </p:spTree>
    <p:extLst>
      <p:ext uri="{BB962C8B-B14F-4D97-AF65-F5344CB8AC3E}">
        <p14:creationId xmlns:p14="http://schemas.microsoft.com/office/powerpoint/2010/main" val="3518308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 y="139913"/>
            <a:ext cx="11860909" cy="617100"/>
          </a:xfrm>
        </p:spPr>
        <p:txBody>
          <a:bodyPr>
            <a:normAutofit fontScale="90000"/>
          </a:bodyPr>
          <a:lstStyle/>
          <a:p>
            <a:r>
              <a:rPr lang="en-US" dirty="0" smtClean="0"/>
              <a:t>Using haplotypes instead of independent variants</a:t>
            </a:r>
            <a:endParaRPr lang="en-US" dirty="0"/>
          </a:p>
        </p:txBody>
      </p:sp>
      <p:sp>
        <p:nvSpPr>
          <p:cNvPr id="3" name="Content Placeholder 2"/>
          <p:cNvSpPr>
            <a:spLocks noGrp="1"/>
          </p:cNvSpPr>
          <p:nvPr>
            <p:ph idx="1"/>
          </p:nvPr>
        </p:nvSpPr>
        <p:spPr/>
        <p:txBody>
          <a:bodyPr/>
          <a:lstStyle/>
          <a:p>
            <a:pPr marL="0" indent="0">
              <a:buNone/>
            </a:pPr>
            <a:r>
              <a:rPr lang="en-US" dirty="0" smtClean="0"/>
              <a:t>Extension of STRUCTURE (</a:t>
            </a:r>
            <a:r>
              <a:rPr lang="en-US" dirty="0" err="1" smtClean="0"/>
              <a:t>Falush</a:t>
            </a:r>
            <a:r>
              <a:rPr lang="en-US" dirty="0" smtClean="0"/>
              <a:t> et al., 2003) HMM</a:t>
            </a:r>
          </a:p>
          <a:p>
            <a:pPr marL="0" indent="0">
              <a:buNone/>
            </a:pPr>
            <a:endParaRPr lang="en-US" dirty="0"/>
          </a:p>
        </p:txBody>
      </p:sp>
      <p:pic>
        <p:nvPicPr>
          <p:cNvPr id="4" name="Picture 3"/>
          <p:cNvPicPr>
            <a:picLocks noChangeAspect="1"/>
          </p:cNvPicPr>
          <p:nvPr/>
        </p:nvPicPr>
        <p:blipFill>
          <a:blip r:embed="rId2"/>
          <a:stretch>
            <a:fillRect/>
          </a:stretch>
        </p:blipFill>
        <p:spPr>
          <a:xfrm>
            <a:off x="1178357" y="1869568"/>
            <a:ext cx="9652310" cy="4797932"/>
          </a:xfrm>
          <a:prstGeom prst="rect">
            <a:avLst/>
          </a:prstGeom>
        </p:spPr>
      </p:pic>
    </p:spTree>
    <p:extLst>
      <p:ext uri="{BB962C8B-B14F-4D97-AF65-F5344CB8AC3E}">
        <p14:creationId xmlns:p14="http://schemas.microsoft.com/office/powerpoint/2010/main" val="392069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Need for LAI</a:t>
            </a:r>
            <a:endParaRPr lang="en-US" dirty="0"/>
          </a:p>
        </p:txBody>
      </p:sp>
      <p:pic>
        <p:nvPicPr>
          <p:cNvPr id="4" name="Picture 3"/>
          <p:cNvPicPr>
            <a:picLocks noChangeAspect="1"/>
          </p:cNvPicPr>
          <p:nvPr/>
        </p:nvPicPr>
        <p:blipFill>
          <a:blip r:embed="rId2"/>
          <a:stretch>
            <a:fillRect/>
          </a:stretch>
        </p:blipFill>
        <p:spPr>
          <a:xfrm>
            <a:off x="764006" y="1335504"/>
            <a:ext cx="10524603" cy="5013409"/>
          </a:xfrm>
          <a:prstGeom prst="rect">
            <a:avLst/>
          </a:prstGeom>
        </p:spPr>
      </p:pic>
      <p:sp>
        <p:nvSpPr>
          <p:cNvPr id="5" name="TextBox 4"/>
          <p:cNvSpPr txBox="1"/>
          <p:nvPr/>
        </p:nvSpPr>
        <p:spPr>
          <a:xfrm>
            <a:off x="104350" y="6517963"/>
            <a:ext cx="5441796" cy="276999"/>
          </a:xfrm>
          <a:prstGeom prst="rect">
            <a:avLst/>
          </a:prstGeom>
          <a:noFill/>
        </p:spPr>
        <p:txBody>
          <a:bodyPr wrap="square" rtlCol="0">
            <a:spAutoFit/>
          </a:bodyPr>
          <a:lstStyle/>
          <a:p>
            <a:r>
              <a:rPr lang="en-US" sz="1200" dirty="0" smtClean="0"/>
              <a:t>(</a:t>
            </a:r>
            <a:r>
              <a:rPr lang="en-US" sz="1200" dirty="0" err="1" smtClean="0"/>
              <a:t>badMIXTURE</a:t>
            </a:r>
            <a:r>
              <a:rPr lang="en-US" sz="1200" dirty="0" smtClean="0"/>
              <a:t>: Lawson, van Drop, </a:t>
            </a:r>
            <a:r>
              <a:rPr lang="en-US" sz="1200" dirty="0" err="1" smtClean="0"/>
              <a:t>Falush</a:t>
            </a:r>
            <a:r>
              <a:rPr lang="en-US" sz="1200" dirty="0" smtClean="0"/>
              <a:t>, 2018, Nat </a:t>
            </a:r>
            <a:r>
              <a:rPr lang="en-US" sz="1200" dirty="0" err="1" smtClean="0"/>
              <a:t>Commun</a:t>
            </a:r>
            <a:r>
              <a:rPr lang="en-US" sz="1200" dirty="0" smtClean="0"/>
              <a:t>)</a:t>
            </a:r>
            <a:endParaRPr lang="en-US" sz="1200" dirty="0"/>
          </a:p>
        </p:txBody>
      </p:sp>
    </p:spTree>
    <p:extLst>
      <p:ext uri="{BB962C8B-B14F-4D97-AF65-F5344CB8AC3E}">
        <p14:creationId xmlns:p14="http://schemas.microsoft.com/office/powerpoint/2010/main" val="2359492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LAI methods - HAPMIX</a:t>
            </a:r>
            <a:endParaRPr lang="en-US" dirty="0"/>
          </a:p>
        </p:txBody>
      </p:sp>
      <p:sp>
        <p:nvSpPr>
          <p:cNvPr id="6" name="TextBox 5"/>
          <p:cNvSpPr txBox="1"/>
          <p:nvPr/>
        </p:nvSpPr>
        <p:spPr>
          <a:xfrm>
            <a:off x="104350" y="6534781"/>
            <a:ext cx="1906859" cy="276999"/>
          </a:xfrm>
          <a:prstGeom prst="rect">
            <a:avLst/>
          </a:prstGeom>
          <a:noFill/>
        </p:spPr>
        <p:txBody>
          <a:bodyPr wrap="square" rtlCol="0">
            <a:spAutoFit/>
          </a:bodyPr>
          <a:lstStyle/>
          <a:p>
            <a:r>
              <a:rPr lang="en-US" sz="1200" b="1" dirty="0" smtClean="0"/>
              <a:t>(Price et al., 2009)</a:t>
            </a:r>
            <a:endParaRPr lang="en-US" sz="1200" b="1" dirty="0"/>
          </a:p>
        </p:txBody>
      </p:sp>
      <p:pic>
        <p:nvPicPr>
          <p:cNvPr id="7" name="Picture 6"/>
          <p:cNvPicPr>
            <a:picLocks noChangeAspect="1"/>
          </p:cNvPicPr>
          <p:nvPr/>
        </p:nvPicPr>
        <p:blipFill>
          <a:blip r:embed="rId2"/>
          <a:stretch>
            <a:fillRect/>
          </a:stretch>
        </p:blipFill>
        <p:spPr>
          <a:xfrm>
            <a:off x="1854874" y="3259101"/>
            <a:ext cx="3872207" cy="2386360"/>
          </a:xfrm>
          <a:prstGeom prst="rect">
            <a:avLst/>
          </a:prstGeom>
        </p:spPr>
      </p:pic>
      <p:pic>
        <p:nvPicPr>
          <p:cNvPr id="5" name="Picture 4"/>
          <p:cNvPicPr>
            <a:picLocks noChangeAspect="1"/>
          </p:cNvPicPr>
          <p:nvPr/>
        </p:nvPicPr>
        <p:blipFill>
          <a:blip r:embed="rId3"/>
          <a:stretch>
            <a:fillRect/>
          </a:stretch>
        </p:blipFill>
        <p:spPr>
          <a:xfrm>
            <a:off x="6631288" y="3126619"/>
            <a:ext cx="4083791" cy="2651323"/>
          </a:xfrm>
          <a:prstGeom prst="rect">
            <a:avLst/>
          </a:prstGeom>
        </p:spPr>
      </p:pic>
      <p:sp>
        <p:nvSpPr>
          <p:cNvPr id="8" name="Content Placeholder 2"/>
          <p:cNvSpPr>
            <a:spLocks noGrp="1"/>
          </p:cNvSpPr>
          <p:nvPr>
            <p:ph idx="1"/>
          </p:nvPr>
        </p:nvSpPr>
        <p:spPr>
          <a:xfrm>
            <a:off x="389737" y="1235050"/>
            <a:ext cx="11229550" cy="4775528"/>
          </a:xfrm>
        </p:spPr>
        <p:txBody>
          <a:bodyPr/>
          <a:lstStyle/>
          <a:p>
            <a:r>
              <a:rPr lang="en-US" dirty="0" smtClean="0"/>
              <a:t>Two admixed populations</a:t>
            </a:r>
          </a:p>
          <a:p>
            <a:r>
              <a:rPr lang="en-US" dirty="0" smtClean="0"/>
              <a:t>Uses Hidden Markov Models</a:t>
            </a:r>
          </a:p>
          <a:p>
            <a:endParaRPr lang="en-US" dirty="0"/>
          </a:p>
        </p:txBody>
      </p:sp>
      <p:sp>
        <p:nvSpPr>
          <p:cNvPr id="3" name="TextBox 2"/>
          <p:cNvSpPr txBox="1"/>
          <p:nvPr/>
        </p:nvSpPr>
        <p:spPr>
          <a:xfrm>
            <a:off x="8512371" y="6303949"/>
            <a:ext cx="2040673" cy="369332"/>
          </a:xfrm>
          <a:prstGeom prst="rect">
            <a:avLst/>
          </a:prstGeom>
          <a:noFill/>
        </p:spPr>
        <p:txBody>
          <a:bodyPr wrap="square" rtlCol="0">
            <a:spAutoFit/>
          </a:bodyPr>
          <a:lstStyle/>
          <a:p>
            <a:r>
              <a:rPr lang="en-US" dirty="0" err="1" smtClean="0"/>
              <a:t>chr.</a:t>
            </a:r>
            <a:r>
              <a:rPr lang="en-US" dirty="0" smtClean="0"/>
              <a:t> location</a:t>
            </a:r>
            <a:endParaRPr lang="en-US" dirty="0"/>
          </a:p>
        </p:txBody>
      </p:sp>
    </p:spTree>
    <p:extLst>
      <p:ext uri="{BB962C8B-B14F-4D97-AF65-F5344CB8AC3E}">
        <p14:creationId xmlns:p14="http://schemas.microsoft.com/office/powerpoint/2010/main" val="20153525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039"/>
          <a:stretch/>
        </p:blipFill>
        <p:spPr>
          <a:xfrm>
            <a:off x="513419" y="142782"/>
            <a:ext cx="9839199" cy="6635378"/>
          </a:xfrm>
          <a:prstGeom prst="rect">
            <a:avLst/>
          </a:prstGeom>
        </p:spPr>
      </p:pic>
      <p:sp>
        <p:nvSpPr>
          <p:cNvPr id="5" name="TextBox 4"/>
          <p:cNvSpPr txBox="1"/>
          <p:nvPr/>
        </p:nvSpPr>
        <p:spPr>
          <a:xfrm>
            <a:off x="9385979" y="6501161"/>
            <a:ext cx="2646188" cy="276999"/>
          </a:xfrm>
          <a:prstGeom prst="rect">
            <a:avLst/>
          </a:prstGeom>
          <a:noFill/>
        </p:spPr>
        <p:txBody>
          <a:bodyPr wrap="square" rtlCol="0">
            <a:spAutoFit/>
          </a:bodyPr>
          <a:lstStyle/>
          <a:p>
            <a:r>
              <a:rPr lang="en-US" sz="1200" dirty="0" smtClean="0"/>
              <a:t>(adapted from Choudhury, 2018)</a:t>
            </a:r>
            <a:endParaRPr lang="en-US" sz="1200" dirty="0"/>
          </a:p>
        </p:txBody>
      </p:sp>
      <p:cxnSp>
        <p:nvCxnSpPr>
          <p:cNvPr id="3" name="Straight Arrow Connector 2"/>
          <p:cNvCxnSpPr/>
          <p:nvPr/>
        </p:nvCxnSpPr>
        <p:spPr>
          <a:xfrm>
            <a:off x="1215483" y="4293220"/>
            <a:ext cx="1672683" cy="401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3419" y="3923888"/>
            <a:ext cx="1193181" cy="369332"/>
          </a:xfrm>
          <a:prstGeom prst="rect">
            <a:avLst/>
          </a:prstGeom>
          <a:noFill/>
        </p:spPr>
        <p:txBody>
          <a:bodyPr wrap="square" rtlCol="0">
            <a:spAutoFit/>
          </a:bodyPr>
          <a:lstStyle/>
          <a:p>
            <a:r>
              <a:rPr lang="en-US" dirty="0" smtClean="0"/>
              <a:t>Maybe not</a:t>
            </a:r>
            <a:endParaRPr lang="en-US" dirty="0"/>
          </a:p>
        </p:txBody>
      </p:sp>
    </p:spTree>
    <p:extLst>
      <p:ext uri="{BB962C8B-B14F-4D97-AF65-F5344CB8AC3E}">
        <p14:creationId xmlns:p14="http://schemas.microsoft.com/office/powerpoint/2010/main" val="2935790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074" y="1620294"/>
            <a:ext cx="6153150" cy="3371850"/>
          </a:xfrm>
          <a:prstGeom prst="rect">
            <a:avLst/>
          </a:prstGeom>
        </p:spPr>
      </p:pic>
      <p:pic>
        <p:nvPicPr>
          <p:cNvPr id="9" name="Picture 8"/>
          <p:cNvPicPr>
            <a:picLocks noChangeAspect="1"/>
          </p:cNvPicPr>
          <p:nvPr/>
        </p:nvPicPr>
        <p:blipFill rotWithShape="1">
          <a:blip r:embed="rId3"/>
          <a:srcRect b="3067"/>
          <a:stretch/>
        </p:blipFill>
        <p:spPr>
          <a:xfrm>
            <a:off x="6841970" y="624467"/>
            <a:ext cx="5123631" cy="5631367"/>
          </a:xfrm>
          <a:prstGeom prst="rect">
            <a:avLst/>
          </a:prstGeom>
        </p:spPr>
      </p:pic>
      <p:sp>
        <p:nvSpPr>
          <p:cNvPr id="10" name="TextBox 9"/>
          <p:cNvSpPr txBox="1"/>
          <p:nvPr/>
        </p:nvSpPr>
        <p:spPr>
          <a:xfrm>
            <a:off x="265074" y="6467708"/>
            <a:ext cx="2486722" cy="276999"/>
          </a:xfrm>
          <a:prstGeom prst="rect">
            <a:avLst/>
          </a:prstGeom>
          <a:noFill/>
        </p:spPr>
        <p:txBody>
          <a:bodyPr wrap="square" rtlCol="0">
            <a:spAutoFit/>
          </a:bodyPr>
          <a:lstStyle/>
          <a:p>
            <a:r>
              <a:rPr lang="en-US" sz="1200" dirty="0" smtClean="0"/>
              <a:t>(</a:t>
            </a:r>
            <a:r>
              <a:rPr lang="en-US" sz="1200" dirty="0" err="1" smtClean="0"/>
              <a:t>Naruya</a:t>
            </a:r>
            <a:r>
              <a:rPr lang="en-US" sz="1200" dirty="0" smtClean="0"/>
              <a:t>, 2011)</a:t>
            </a:r>
            <a:endParaRPr lang="en-US" sz="1200" dirty="0"/>
          </a:p>
        </p:txBody>
      </p:sp>
    </p:spTree>
    <p:extLst>
      <p:ext uri="{BB962C8B-B14F-4D97-AF65-F5344CB8AC3E}">
        <p14:creationId xmlns:p14="http://schemas.microsoft.com/office/powerpoint/2010/main" val="2987603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Definition of population structure</a:t>
            </a:r>
            <a:endParaRPr lang="en-US" dirty="0"/>
          </a:p>
        </p:txBody>
      </p:sp>
      <p:sp>
        <p:nvSpPr>
          <p:cNvPr id="5" name="Content Placeholder 2"/>
          <p:cNvSpPr>
            <a:spLocks noGrp="1"/>
          </p:cNvSpPr>
          <p:nvPr>
            <p:ph idx="1"/>
          </p:nvPr>
        </p:nvSpPr>
        <p:spPr>
          <a:xfrm>
            <a:off x="389737" y="1392716"/>
            <a:ext cx="11229550" cy="4775528"/>
          </a:xfrm>
        </p:spPr>
        <p:txBody>
          <a:bodyPr>
            <a:normAutofit/>
          </a:bodyPr>
          <a:lstStyle/>
          <a:p>
            <a:r>
              <a:rPr lang="en-US" dirty="0" smtClean="0"/>
              <a:t>Intuitively, we all have different genetic backgrounds in non-random distributions.</a:t>
            </a:r>
          </a:p>
          <a:p>
            <a:endParaRPr lang="en-US" dirty="0"/>
          </a:p>
          <a:p>
            <a:r>
              <a:rPr lang="en-US" dirty="0"/>
              <a:t>P</a:t>
            </a:r>
            <a:r>
              <a:rPr lang="en-US" dirty="0" smtClean="0"/>
              <a:t>atterns in genetic </a:t>
            </a:r>
            <a:r>
              <a:rPr lang="en-US" dirty="0"/>
              <a:t>variation that result from the past or present departure from </a:t>
            </a:r>
            <a:r>
              <a:rPr lang="en-US" dirty="0" err="1"/>
              <a:t>panmixia</a:t>
            </a:r>
            <a:r>
              <a:rPr lang="en-US" dirty="0"/>
              <a:t> of a </a:t>
            </a:r>
            <a:r>
              <a:rPr lang="en-US" dirty="0" smtClean="0"/>
              <a:t>population</a:t>
            </a:r>
          </a:p>
          <a:p>
            <a:pPr lvl="1"/>
            <a:r>
              <a:rPr lang="en-US" dirty="0" smtClean="0"/>
              <a:t>systematic differences in allele frequencies and linkage </a:t>
            </a:r>
          </a:p>
          <a:p>
            <a:endParaRPr lang="en-US" dirty="0"/>
          </a:p>
          <a:p>
            <a:r>
              <a:rPr lang="en-US" dirty="0" smtClean="0"/>
              <a:t>Influenced by mutation, genetic drift,</a:t>
            </a:r>
            <a:r>
              <a:rPr lang="en-US" dirty="0"/>
              <a:t> </a:t>
            </a:r>
            <a:r>
              <a:rPr lang="en-US" dirty="0" smtClean="0"/>
              <a:t>recombination, selection, </a:t>
            </a:r>
            <a:r>
              <a:rPr lang="en-US" b="1" dirty="0" smtClean="0"/>
              <a:t>gene flow</a:t>
            </a:r>
          </a:p>
        </p:txBody>
      </p:sp>
    </p:spTree>
    <p:extLst>
      <p:ext uri="{BB962C8B-B14F-4D97-AF65-F5344CB8AC3E}">
        <p14:creationId xmlns:p14="http://schemas.microsoft.com/office/powerpoint/2010/main" val="446161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Admixture</a:t>
            </a:r>
            <a:endParaRPr lang="en-US" dirty="0"/>
          </a:p>
        </p:txBody>
      </p:sp>
      <p:pic>
        <p:nvPicPr>
          <p:cNvPr id="3" name="Picture 2"/>
          <p:cNvPicPr>
            <a:picLocks noChangeAspect="1"/>
          </p:cNvPicPr>
          <p:nvPr/>
        </p:nvPicPr>
        <p:blipFill>
          <a:blip r:embed="rId2"/>
          <a:stretch>
            <a:fillRect/>
          </a:stretch>
        </p:blipFill>
        <p:spPr>
          <a:xfrm>
            <a:off x="104350" y="1382840"/>
            <a:ext cx="9376033" cy="5286161"/>
          </a:xfrm>
          <a:prstGeom prst="rect">
            <a:avLst/>
          </a:prstGeom>
        </p:spPr>
      </p:pic>
      <p:sp>
        <p:nvSpPr>
          <p:cNvPr id="5" name="TextBox 4"/>
          <p:cNvSpPr txBox="1"/>
          <p:nvPr/>
        </p:nvSpPr>
        <p:spPr>
          <a:xfrm>
            <a:off x="276725" y="6392002"/>
            <a:ext cx="2550695" cy="276999"/>
          </a:xfrm>
          <a:prstGeom prst="rect">
            <a:avLst/>
          </a:prstGeom>
          <a:noFill/>
        </p:spPr>
        <p:txBody>
          <a:bodyPr wrap="square" rtlCol="0">
            <a:spAutoFit/>
          </a:bodyPr>
          <a:lstStyle/>
          <a:p>
            <a:r>
              <a:rPr lang="en-US" sz="1200" dirty="0" smtClean="0"/>
              <a:t>(Dyer, 2017)</a:t>
            </a:r>
            <a:endParaRPr lang="en-US" sz="1200" dirty="0"/>
          </a:p>
        </p:txBody>
      </p:sp>
      <p:sp>
        <p:nvSpPr>
          <p:cNvPr id="6" name="TextBox 5"/>
          <p:cNvSpPr txBox="1"/>
          <p:nvPr/>
        </p:nvSpPr>
        <p:spPr>
          <a:xfrm>
            <a:off x="6122605" y="5765513"/>
            <a:ext cx="5519268" cy="369332"/>
          </a:xfrm>
          <a:prstGeom prst="rect">
            <a:avLst/>
          </a:prstGeom>
          <a:noFill/>
        </p:spPr>
        <p:txBody>
          <a:bodyPr wrap="square" rtlCol="0">
            <a:spAutoFit/>
          </a:bodyPr>
          <a:lstStyle/>
          <a:p>
            <a:r>
              <a:rPr lang="en-US" dirty="0" smtClean="0"/>
              <a:t>Within-individual + within-population diversity</a:t>
            </a:r>
            <a:endParaRPr lang="en-US" dirty="0"/>
          </a:p>
        </p:txBody>
      </p:sp>
      <p:sp>
        <p:nvSpPr>
          <p:cNvPr id="7" name="TextBox 6"/>
          <p:cNvSpPr txBox="1"/>
          <p:nvPr/>
        </p:nvSpPr>
        <p:spPr>
          <a:xfrm>
            <a:off x="8703820" y="4040506"/>
            <a:ext cx="2848844" cy="369332"/>
          </a:xfrm>
          <a:prstGeom prst="rect">
            <a:avLst/>
          </a:prstGeom>
          <a:noFill/>
        </p:spPr>
        <p:txBody>
          <a:bodyPr wrap="square" rtlCol="0">
            <a:spAutoFit/>
          </a:bodyPr>
          <a:lstStyle/>
          <a:p>
            <a:r>
              <a:rPr lang="en-US" dirty="0" smtClean="0"/>
              <a:t>Within-population diversity</a:t>
            </a:r>
            <a:endParaRPr lang="en-US" dirty="0"/>
          </a:p>
        </p:txBody>
      </p:sp>
    </p:spTree>
    <p:extLst>
      <p:ext uri="{BB962C8B-B14F-4D97-AF65-F5344CB8AC3E}">
        <p14:creationId xmlns:p14="http://schemas.microsoft.com/office/powerpoint/2010/main" val="1160989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22300</TotalTime>
  <Words>1995</Words>
  <Application>Microsoft Office PowerPoint</Application>
  <PresentationFormat>Widescreen</PresentationFormat>
  <Paragraphs>416</Paragraphs>
  <Slides>66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Bahnschrift</vt:lpstr>
      <vt:lpstr>Calibri</vt:lpstr>
      <vt:lpstr>Calibri Light</vt:lpstr>
      <vt:lpstr>Open Sans Light</vt:lpstr>
      <vt:lpstr>Wingdings</vt:lpstr>
      <vt:lpstr>Office Theme</vt:lpstr>
      <vt:lpstr>PowerPoint Presentation</vt:lpstr>
      <vt:lpstr>PowerPoint Presentation</vt:lpstr>
      <vt:lpstr>PowerPoint Presentation</vt:lpstr>
      <vt:lpstr>PowerPoint Presentation</vt:lpstr>
      <vt:lpstr>PowerPoint Presentation</vt:lpstr>
      <vt:lpstr>Questions answered by this talk</vt:lpstr>
      <vt:lpstr>PowerPoint Presentation</vt:lpstr>
      <vt:lpstr>Definition of population structure</vt:lpstr>
      <vt:lpstr>Admixture</vt:lpstr>
      <vt:lpstr>Global and local ancestry</vt:lpstr>
      <vt:lpstr>Global and local ancestry</vt:lpstr>
      <vt:lpstr>Why do we care in the context of GWAS?</vt:lpstr>
      <vt:lpstr>Historical perspective</vt:lpstr>
      <vt:lpstr>Risk of false positives</vt:lpstr>
      <vt:lpstr>Risk of false positives</vt:lpstr>
      <vt:lpstr>Risk of false positives - population stratification</vt:lpstr>
      <vt:lpstr>Risk of false positives – population stratification</vt:lpstr>
      <vt:lpstr>PowerPoint Presentation</vt:lpstr>
      <vt:lpstr>Increased power for discovery - fine mapping</vt:lpstr>
      <vt:lpstr>Ancestry-specific effects</vt:lpstr>
      <vt:lpstr>Common approaches to handling stratification</vt:lpstr>
      <vt:lpstr>STRUCTURE (2000) – Global ancestry</vt:lpstr>
      <vt:lpstr>STRUCTURE (2000) – Global ancestry</vt:lpstr>
      <vt:lpstr>STRUCTURE (2000) – Global ancestry</vt:lpstr>
      <vt:lpstr>STRUCTURE (2000) – Global ancestry</vt:lpstr>
      <vt:lpstr>STRUCTURE (2000) – Global ancestry</vt:lpstr>
      <vt:lpstr>PCA-based approach – Global ancestry</vt:lpstr>
      <vt:lpstr>PCA-based approach – Global ancestry</vt:lpstr>
      <vt:lpstr>PCA-based approach – Global ancestry</vt:lpstr>
      <vt:lpstr>Subcontinental PCA – Global ancestry</vt:lpstr>
      <vt:lpstr>Local Ancestry Inference (LAI)</vt:lpstr>
      <vt:lpstr>Can we used LAI in GWAS?</vt:lpstr>
      <vt:lpstr>Tractor</vt:lpstr>
      <vt:lpstr>Tractor</vt:lpstr>
      <vt:lpstr>Phasing</vt:lpstr>
      <vt:lpstr>Phasing</vt:lpstr>
      <vt:lpstr>Phasing</vt:lpstr>
      <vt:lpstr>Local ancestry inference methods</vt:lpstr>
      <vt:lpstr>Local ancestry inference – RFMix2</vt:lpstr>
      <vt:lpstr>PowerPoint Presentation</vt:lpstr>
      <vt:lpstr>Recover tract lengths</vt:lpstr>
      <vt:lpstr>https://github.com/Atkinson-Lab/Post-QC</vt:lpstr>
      <vt:lpstr>Tractor – association test</vt:lpstr>
      <vt:lpstr>Improved statistical power</vt:lpstr>
      <vt:lpstr>Improved statistical power</vt:lpstr>
      <vt:lpstr>Improved statistical power</vt:lpstr>
      <vt:lpstr>No major power loss when all params equal</vt:lpstr>
      <vt:lpstr>PowerPoint Presentation</vt:lpstr>
      <vt:lpstr>Standard GWAS – UK Biobank</vt:lpstr>
      <vt:lpstr>Tractor GWAS – UK Biobank</vt:lpstr>
      <vt:lpstr>Take-home messages</vt:lpstr>
      <vt:lpstr>PowerPoint Presentation</vt:lpstr>
      <vt:lpstr>Accounting for local ancestry in genetic association</vt:lpstr>
      <vt:lpstr>More asaMap</vt:lpstr>
      <vt:lpstr>More asaMap</vt:lpstr>
      <vt:lpstr>More asaMap</vt:lpstr>
      <vt:lpstr>More asaMap</vt:lpstr>
      <vt:lpstr>Limitations</vt:lpstr>
      <vt:lpstr>Measurement of population structure</vt:lpstr>
      <vt:lpstr>Measurement of population structure</vt:lpstr>
      <vt:lpstr>PowerPoint Presentation</vt:lpstr>
      <vt:lpstr>Tractor</vt:lpstr>
      <vt:lpstr>Using haplotypes instead of independent variants</vt:lpstr>
      <vt:lpstr>Need for LAI</vt:lpstr>
      <vt:lpstr>LAI methods - HAPMIX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dfelsky</dc:creator>
  <cp:lastModifiedBy>dfelsky</cp:lastModifiedBy>
  <cp:revision>295</cp:revision>
  <dcterms:created xsi:type="dcterms:W3CDTF">2022-03-03T17:15:03Z</dcterms:created>
  <dcterms:modified xsi:type="dcterms:W3CDTF">2022-06-01T03:28:39Z</dcterms:modified>
</cp:coreProperties>
</file>